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259" r:id="rId4"/>
    <p:sldId id="260" r:id="rId5"/>
    <p:sldId id="262" r:id="rId6"/>
    <p:sldId id="288" r:id="rId7"/>
    <p:sldId id="282" r:id="rId8"/>
    <p:sldId id="278" r:id="rId9"/>
    <p:sldId id="272" r:id="rId10"/>
    <p:sldId id="349" r:id="rId11"/>
    <p:sldId id="320" r:id="rId12"/>
    <p:sldId id="269" r:id="rId13"/>
    <p:sldId id="350" r:id="rId14"/>
    <p:sldId id="347" r:id="rId15"/>
    <p:sldId id="295" r:id="rId16"/>
    <p:sldId id="351" r:id="rId17"/>
    <p:sldId id="348" r:id="rId18"/>
    <p:sldId id="346" r:id="rId19"/>
    <p:sldId id="329" r:id="rId20"/>
    <p:sldId id="277" r:id="rId2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C69"/>
    <a:srgbClr val="FFD525"/>
    <a:srgbClr val="FFB700"/>
    <a:srgbClr val="FCF077"/>
    <a:srgbClr val="FFE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4"/>
    <p:restoredTop sz="94632"/>
  </p:normalViewPr>
  <p:slideViewPr>
    <p:cSldViewPr snapToGrid="0" snapToObjects="1">
      <p:cViewPr varScale="1">
        <p:scale>
          <a:sx n="83" d="100"/>
          <a:sy n="83" d="100"/>
        </p:scale>
        <p:origin x="4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BB456-DBE6-490F-903E-2ED1AB92A3BE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9F805-9C75-423B-8CCE-1ED2602B8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33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15C0-8C4A-D04F-A817-DAEBC710662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74ACF-EFCB-2545-B9FA-53507DB2C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7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74ACF-EFCB-2545-B9FA-53507DB2C7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9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74ACF-EFCB-2545-B9FA-53507DB2C74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74ACF-EFCB-2545-B9FA-53507DB2C74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3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Нужен </a:t>
            </a:r>
            <a:r>
              <a:rPr lang="en-US" dirty="0"/>
              <a:t>QR- </a:t>
            </a:r>
            <a:r>
              <a:rPr lang="ru-RU" dirty="0"/>
              <a:t>код на страницу предварительной регистрации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74ACF-EFCB-2545-B9FA-53507DB2C74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8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Нужен </a:t>
            </a:r>
            <a:r>
              <a:rPr lang="en-US" dirty="0"/>
              <a:t>QR- </a:t>
            </a:r>
            <a:r>
              <a:rPr lang="ru-RU" dirty="0"/>
              <a:t>код на страницу предварительной регистрации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74ACF-EFCB-2545-B9FA-53507DB2C74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1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FD86F-64CA-EB63-BDAE-05A6DE071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7D7051-E357-8638-83DA-B0BAE2A9B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E1BB6-E36F-6ECC-7C4C-E74C6ED93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7227E3-D388-00B1-7138-CF7446B3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956D1-BDAD-D3FE-4232-7430BF8F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9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232E4-5347-B0A9-2E15-6DEBEB0A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B9BEDE-568E-CAF4-3ED1-ECEFBDE37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BF3E30-8281-A299-246F-131CB5F4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C328C2-6C70-7833-0115-4A634F26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BD129E-9CC7-4B0C-9480-742D1A36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07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1336F8-D8BA-2D89-AFC5-EF537E696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2D5B11-F71C-8EE8-0C0B-3983380C0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7AAA0F-84F7-E905-CA00-4F8BE2A1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758BBB-8089-0C3F-5533-18E44131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5E1682-93B9-745D-D4C1-405BCC76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9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99A3C-FB3C-1930-3B9A-5C862E884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482536-E386-CE17-7DA9-CD6C84C8A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C8ED68-616E-9363-F59A-E0275438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24F2FA-2AE8-FC2A-243C-0E4976D86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70446D-B75B-D7C7-104E-DB49C1CE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6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084F7-3D5D-B6EF-B114-EBADFF31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2CBAF9-6EDB-547B-FE17-61982986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A36570-216C-1FC2-4522-03F278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FEAE48-2F0A-2C6F-A601-A87196D6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789453-53FE-DC30-9367-BC2D047D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1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EB407-C83A-724C-0E43-ABB90CC1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189ECC-F924-8FC4-C345-1B620E95F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1102F8-14DB-0093-60B6-DB4FA101F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A5F8E4-603E-7D10-1F2C-5DC7A899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21C080-8D04-941B-B2BB-072FE742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FC7C90-4D16-580A-35B6-92A71595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2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2E1CE-11EA-78C5-192E-B617580C3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77DF8B-0424-ABFA-B832-E84F9532C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FE7EE-6FB2-E193-702E-D205E2E4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00EA2F-8B3F-A229-6D0E-85F3C9A3C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BA2762-E385-FC50-03A4-545F3FD1E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EC128F-0720-1F05-001E-77B5191F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2B75E4-F3A6-529B-5404-30A2EAC3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DD3221-C1DB-B56E-F03A-CC2715F1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9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A8B7B-0083-ED4B-28C3-B7D981A5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DF6375-1681-E22D-89E0-3C53E4C5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F4667C-DF4B-B64B-5C5E-E698030D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008877-B224-95CE-CCC6-049907DD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0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D65E98-0B25-CBC4-F596-C6051DBD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9916A7-699A-B551-F0DE-617B2110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57D744-DA6D-6732-181F-EEA32381F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6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A927D-9B03-B42C-A590-7E107458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B73411-4A06-C519-E1F5-8DC8151FC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9DFECE-1BB6-8ABF-CBA6-097D2C380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D04091-F207-9E20-233E-73398B0E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5F6FE5-CDC9-02FE-9A9B-F42BBC67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C98DE5-8A4E-FE45-1A30-534930C1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7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AA1E7-1A82-418C-FEF9-34E7D4A2D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085109-3569-C499-37B1-1322D0D89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C08936-FE57-F93E-D357-067F6883F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98BD7D-EEC9-643E-B29A-06AACDC0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5C4EF4-2493-0B72-D9C0-1D29F8A1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BA39EE-4FE1-2979-366E-4E9FFAAA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3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0B963-4973-23FA-F13A-42969EA19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14BDDE-F343-747D-EBE1-0870FE5A9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A0D63A-3F5D-2F75-8697-8B3C7BAB4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1D5E-074F-1A4B-BED6-46FBAF8CB328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48FC2-546E-24A6-0B86-A7D155130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B235D-C4D2-938B-2AC8-95B1DBE35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468E-8D81-1D4A-84EE-45776D9CD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9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gif"/><Relationship Id="rId4" Type="http://schemas.openxmlformats.org/officeDocument/2006/relationships/image" Target="../media/image4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gif"/><Relationship Id="rId4" Type="http://schemas.openxmlformats.org/officeDocument/2006/relationships/image" Target="../media/image4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gif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2FF23C9-061D-4F76-97EC-1359E78829F9}" type="mathplaceholder">
                        <a:rPr lang="ru-RU" sz="4000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sz="4000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2177792" y="639762"/>
            <a:ext cx="87809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довузовской подготовки</a:t>
            </a:r>
            <a:endParaRPr lang="en-US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День открытых дверей</a:t>
            </a:r>
          </a:p>
          <a:p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10-11 классы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CF4A2E-0860-E359-49A1-B0AE45495826}"/>
              </a:ext>
            </a:extLst>
          </p:cNvPr>
          <p:cNvSpPr txBox="1"/>
          <p:nvPr/>
        </p:nvSpPr>
        <p:spPr>
          <a:xfrm>
            <a:off x="4939630" y="5897002"/>
            <a:ext cx="2944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102C69"/>
                </a:solidFill>
                <a:latin typeface="HSE Sans" panose="02000000000000000000" pitchFamily="2" charset="0"/>
              </a:rPr>
              <a:t>13 апреля 2023 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A03BC6-C68C-15AC-14A1-805D4AFF7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1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477E03-35C8-D882-8A32-C68C98314623}"/>
              </a:ext>
            </a:extLst>
          </p:cNvPr>
          <p:cNvSpPr>
            <a:spLocks noChangeAspect="1"/>
          </p:cNvSpPr>
          <p:nvPr/>
        </p:nvSpPr>
        <p:spPr>
          <a:xfrm>
            <a:off x="489827" y="444600"/>
            <a:ext cx="10999694" cy="5968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041399" y="1304744"/>
            <a:ext cx="10109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02C69"/>
                </a:solidFill>
                <a:latin typeface="HSE Sans" panose="02000000000000000000" pitchFamily="2" charset="0"/>
              </a:rPr>
              <a:t>Изучаемые предметы</a:t>
            </a:r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F81166-3A2D-488A-4F0A-7184A208AA87}"/>
              </a:ext>
            </a:extLst>
          </p:cNvPr>
          <p:cNvSpPr txBox="1"/>
          <p:nvPr/>
        </p:nvSpPr>
        <p:spPr>
          <a:xfrm>
            <a:off x="1099191" y="2223001"/>
            <a:ext cx="97809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Подготовка по предметам ЕГЭ</a:t>
            </a:r>
          </a:p>
          <a:p>
            <a:pPr algn="ctr"/>
            <a:endParaRPr lang="ru-RU" sz="28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Математика</a:t>
            </a: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Обществознание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Русский язык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Английский язык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Литература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Физика</a:t>
            </a:r>
            <a:endParaRPr lang="ru-RU" sz="22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82320A-D9A7-6D27-6CE8-F549B2459B01}"/>
              </a:ext>
            </a:extLst>
          </p:cNvPr>
          <p:cNvSpPr txBox="1"/>
          <p:nvPr/>
        </p:nvSpPr>
        <p:spPr>
          <a:xfrm>
            <a:off x="6429935" y="2693026"/>
            <a:ext cx="4831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1F45C1-C227-6416-8DBC-E4F1D11A5C4E}"/>
              </a:ext>
            </a:extLst>
          </p:cNvPr>
          <p:cNvSpPr txBox="1"/>
          <p:nvPr/>
        </p:nvSpPr>
        <p:spPr>
          <a:xfrm>
            <a:off x="6485233" y="3207301"/>
            <a:ext cx="9780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Информатика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и ИКТ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Биология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История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Химия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География</a:t>
            </a:r>
          </a:p>
        </p:txBody>
      </p:sp>
    </p:spTree>
    <p:extLst>
      <p:ext uri="{BB962C8B-B14F-4D97-AF65-F5344CB8AC3E}">
        <p14:creationId xmlns:p14="http://schemas.microsoft.com/office/powerpoint/2010/main" val="389328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477E03-35C8-D882-8A32-C68C98314623}"/>
              </a:ext>
            </a:extLst>
          </p:cNvPr>
          <p:cNvSpPr>
            <a:spLocks noChangeAspect="1"/>
          </p:cNvSpPr>
          <p:nvPr/>
        </p:nvSpPr>
        <p:spPr>
          <a:xfrm>
            <a:off x="596152" y="444600"/>
            <a:ext cx="10999694" cy="5968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F81166-3A2D-488A-4F0A-7184A208AA87}"/>
              </a:ext>
            </a:extLst>
          </p:cNvPr>
          <p:cNvSpPr txBox="1"/>
          <p:nvPr/>
        </p:nvSpPr>
        <p:spPr>
          <a:xfrm>
            <a:off x="1264023" y="2783541"/>
            <a:ext cx="70979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Экономика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История искусств и культурный процесс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Право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Социальные науки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Психология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Востоковедение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Политология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Инженерные науки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Обществознание: Олимпиадный практикум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C15708-4679-B4D6-C23C-EECD488D2026}"/>
              </a:ext>
            </a:extLst>
          </p:cNvPr>
          <p:cNvSpPr txBox="1"/>
          <p:nvPr/>
        </p:nvSpPr>
        <p:spPr>
          <a:xfrm>
            <a:off x="7153834" y="2786936"/>
            <a:ext cx="51098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Основы журналистики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Основы </a:t>
            </a:r>
            <a:r>
              <a:rPr lang="ru-RU" sz="2400" dirty="0" err="1">
                <a:solidFill>
                  <a:srgbClr val="102C69"/>
                </a:solidFill>
                <a:latin typeface="HSE Sans" panose="02000000000000000000" pitchFamily="2" charset="0"/>
              </a:rPr>
              <a:t>медиакоммуникаций</a:t>
            </a: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Индивидуальный проект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Итоговое сочинение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Профессия «Актёр»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Основы кинопроизводства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Киношкола онлайн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Дизайн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041399" y="1304744"/>
            <a:ext cx="10109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02C69"/>
                </a:solidFill>
                <a:latin typeface="HSE Sans" panose="02000000000000000000" pitchFamily="2" charset="0"/>
              </a:rPr>
              <a:t>Изучаемые предметы</a:t>
            </a:r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958896" y="2101820"/>
            <a:ext cx="1010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Проектно-творческая деятельность</a:t>
            </a:r>
            <a:endParaRPr lang="ru-RU" sz="2800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20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477E03-35C8-D882-8A32-C68C98314623}"/>
              </a:ext>
            </a:extLst>
          </p:cNvPr>
          <p:cNvSpPr>
            <a:spLocks noChangeAspect="1"/>
          </p:cNvSpPr>
          <p:nvPr/>
        </p:nvSpPr>
        <p:spPr>
          <a:xfrm>
            <a:off x="596153" y="444600"/>
            <a:ext cx="10999694" cy="5968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2197768" y="1330341"/>
            <a:ext cx="7796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Программы для 10 и 11 классов</a:t>
            </a:r>
          </a:p>
          <a:p>
            <a:pPr algn="ctr"/>
            <a:r>
              <a:rPr lang="ru-RU" sz="3200" dirty="0">
                <a:solidFill>
                  <a:srgbClr val="102C69"/>
                </a:solidFill>
                <a:latin typeface="HSE Sans" panose="02000000000000000000" pitchFamily="2" charset="0"/>
              </a:rPr>
              <a:t>Особенности обучения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EA15FEA5-CC61-0F20-473C-B6A789FD6C4B}"/>
              </a:ext>
            </a:extLst>
          </p:cNvPr>
          <p:cNvSpPr/>
          <p:nvPr/>
        </p:nvSpPr>
        <p:spPr>
          <a:xfrm>
            <a:off x="1936376" y="2842286"/>
            <a:ext cx="1896036" cy="2496867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D483A9CE-ABDC-4D31-FE48-FE276AEA7954}"/>
              </a:ext>
            </a:extLst>
          </p:cNvPr>
          <p:cNvSpPr/>
          <p:nvPr/>
        </p:nvSpPr>
        <p:spPr>
          <a:xfrm>
            <a:off x="2089336" y="3492575"/>
            <a:ext cx="1586753" cy="1655763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AE400096-A558-0C78-40D5-C168636A1CA8}"/>
              </a:ext>
            </a:extLst>
          </p:cNvPr>
          <p:cNvSpPr/>
          <p:nvPr/>
        </p:nvSpPr>
        <p:spPr>
          <a:xfrm>
            <a:off x="4220128" y="2842286"/>
            <a:ext cx="1896036" cy="2496867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C47A396C-C041-717A-B87E-7C66FCADA20E}"/>
              </a:ext>
            </a:extLst>
          </p:cNvPr>
          <p:cNvSpPr/>
          <p:nvPr/>
        </p:nvSpPr>
        <p:spPr>
          <a:xfrm>
            <a:off x="4374769" y="3528576"/>
            <a:ext cx="1586753" cy="1655763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74B0A95C-70BC-51C0-B80E-3D710C849BDE}"/>
              </a:ext>
            </a:extLst>
          </p:cNvPr>
          <p:cNvSpPr/>
          <p:nvPr/>
        </p:nvSpPr>
        <p:spPr>
          <a:xfrm>
            <a:off x="6507244" y="2806295"/>
            <a:ext cx="1896036" cy="2496867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820CADDE-FAE6-99CA-049D-AE45A91F3501}"/>
              </a:ext>
            </a:extLst>
          </p:cNvPr>
          <p:cNvSpPr/>
          <p:nvPr/>
        </p:nvSpPr>
        <p:spPr>
          <a:xfrm>
            <a:off x="6661885" y="3492577"/>
            <a:ext cx="1586753" cy="1655763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6B806812-439C-1F25-4904-8C31832A42DE}"/>
              </a:ext>
            </a:extLst>
          </p:cNvPr>
          <p:cNvSpPr/>
          <p:nvPr/>
        </p:nvSpPr>
        <p:spPr>
          <a:xfrm>
            <a:off x="8790996" y="2806295"/>
            <a:ext cx="1896036" cy="2496867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4E420401-E2B6-E4A6-90BA-3AF7FE8DD366}"/>
              </a:ext>
            </a:extLst>
          </p:cNvPr>
          <p:cNvSpPr/>
          <p:nvPr/>
        </p:nvSpPr>
        <p:spPr>
          <a:xfrm>
            <a:off x="8885881" y="3502527"/>
            <a:ext cx="1586753" cy="1655763"/>
          </a:xfrm>
          <a:prstGeom prst="roundRect">
            <a:avLst/>
          </a:prstGeom>
          <a:solidFill>
            <a:srgbClr val="FFD525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FE529B-4088-FFB1-6403-FF495FC2BFB1}"/>
              </a:ext>
            </a:extLst>
          </p:cNvPr>
          <p:cNvSpPr txBox="1"/>
          <p:nvPr/>
        </p:nvSpPr>
        <p:spPr>
          <a:xfrm>
            <a:off x="2199858" y="2850336"/>
            <a:ext cx="1365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02C69"/>
                </a:solidFill>
                <a:latin typeface="HSE Sans" panose="02000000000000000000" pitchFamily="2" charset="0"/>
              </a:rPr>
              <a:t>Формат обучения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151283-0127-FC6C-39CC-6D11F9E6E9AE}"/>
              </a:ext>
            </a:extLst>
          </p:cNvPr>
          <p:cNvSpPr txBox="1"/>
          <p:nvPr/>
        </p:nvSpPr>
        <p:spPr>
          <a:xfrm>
            <a:off x="4486974" y="2965272"/>
            <a:ext cx="136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02C69"/>
                </a:solidFill>
                <a:latin typeface="HSE Sans" panose="02000000000000000000" pitchFamily="2" charset="0"/>
              </a:rPr>
              <a:t>Занятия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21CC02-8B66-80CA-EDF6-C8592C90274D}"/>
              </a:ext>
            </a:extLst>
          </p:cNvPr>
          <p:cNvSpPr txBox="1"/>
          <p:nvPr/>
        </p:nvSpPr>
        <p:spPr>
          <a:xfrm>
            <a:off x="6722096" y="2965272"/>
            <a:ext cx="147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02C69"/>
                </a:solidFill>
                <a:latin typeface="HSE Sans" panose="02000000000000000000" pitchFamily="2" charset="0"/>
              </a:rPr>
              <a:t>Расписание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94504F-860F-A8B0-2904-EF72963992A4}"/>
              </a:ext>
            </a:extLst>
          </p:cNvPr>
          <p:cNvSpPr txBox="1"/>
          <p:nvPr/>
        </p:nvSpPr>
        <p:spPr>
          <a:xfrm>
            <a:off x="9061682" y="2827632"/>
            <a:ext cx="1365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02C69"/>
                </a:solidFill>
                <a:latin typeface="HSE Sans" panose="02000000000000000000" pitchFamily="2" charset="0"/>
              </a:rPr>
              <a:t>Контроль знаний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7AEF99-B10D-994F-E72B-774BBC8B70FB}"/>
              </a:ext>
            </a:extLst>
          </p:cNvPr>
          <p:cNvSpPr txBox="1"/>
          <p:nvPr/>
        </p:nvSpPr>
        <p:spPr>
          <a:xfrm>
            <a:off x="2199858" y="3889801"/>
            <a:ext cx="1365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Офлайн</a:t>
            </a:r>
          </a:p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algn="ctr"/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Онлайн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FA1A79-2404-5A3B-F1B5-231F78F3A1E9}"/>
              </a:ext>
            </a:extLst>
          </p:cNvPr>
          <p:cNvSpPr txBox="1"/>
          <p:nvPr/>
        </p:nvSpPr>
        <p:spPr>
          <a:xfrm>
            <a:off x="4386953" y="3868192"/>
            <a:ext cx="15867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В группе</a:t>
            </a:r>
          </a:p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algn="ctr"/>
            <a:r>
              <a:rPr lang="ru-RU" sz="1600" dirty="0">
                <a:solidFill>
                  <a:srgbClr val="102C69"/>
                </a:solidFill>
                <a:latin typeface="HSE Sans" panose="02000000000000000000" pitchFamily="2" charset="0"/>
              </a:rPr>
              <a:t>Индивидуально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FD031F-411F-7270-4209-E14FA3D51409}"/>
              </a:ext>
            </a:extLst>
          </p:cNvPr>
          <p:cNvSpPr txBox="1"/>
          <p:nvPr/>
        </p:nvSpPr>
        <p:spPr>
          <a:xfrm>
            <a:off x="6731065" y="3658736"/>
            <a:ext cx="1472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02C69"/>
                </a:solidFill>
                <a:latin typeface="HSE Sans" panose="02000000000000000000" pitchFamily="2" charset="0"/>
              </a:rPr>
              <a:t>Выходные дни</a:t>
            </a:r>
          </a:p>
          <a:p>
            <a:pPr algn="ctr"/>
            <a:r>
              <a:rPr lang="ru-RU" sz="1600" dirty="0">
                <a:solidFill>
                  <a:srgbClr val="102C69"/>
                </a:solidFill>
                <a:latin typeface="HSE Sans" panose="02000000000000000000" pitchFamily="2" charset="0"/>
              </a:rPr>
              <a:t>11:00-17:00</a:t>
            </a:r>
          </a:p>
          <a:p>
            <a:pPr algn="ctr"/>
            <a:endParaRPr lang="ru-RU" sz="16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algn="ctr"/>
            <a:r>
              <a:rPr lang="ru-RU" sz="1600" dirty="0">
                <a:solidFill>
                  <a:srgbClr val="102C69"/>
                </a:solidFill>
                <a:latin typeface="HSE Sans" panose="02000000000000000000" pitchFamily="2" charset="0"/>
              </a:rPr>
              <a:t>Будние дни</a:t>
            </a:r>
          </a:p>
          <a:p>
            <a:pPr algn="ctr"/>
            <a:r>
              <a:rPr lang="ru-RU" sz="1600" dirty="0">
                <a:solidFill>
                  <a:srgbClr val="102C69"/>
                </a:solidFill>
                <a:latin typeface="HSE Sans" panose="02000000000000000000" pitchFamily="2" charset="0"/>
              </a:rPr>
              <a:t>16:40-19:30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CE43C1-FD2A-B20F-A1A3-0FC7C61676C4}"/>
              </a:ext>
            </a:extLst>
          </p:cNvPr>
          <p:cNvSpPr txBox="1"/>
          <p:nvPr/>
        </p:nvSpPr>
        <p:spPr>
          <a:xfrm>
            <a:off x="8820375" y="3668688"/>
            <a:ext cx="1729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02C69"/>
                </a:solidFill>
                <a:latin typeface="HSE Sans" panose="02000000000000000000" pitchFamily="2" charset="0"/>
              </a:rPr>
              <a:t>Промежуточный контроль</a:t>
            </a:r>
          </a:p>
          <a:p>
            <a:pPr algn="ctr"/>
            <a:endParaRPr lang="ru-RU" sz="16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algn="ctr"/>
            <a:r>
              <a:rPr lang="ru-RU" sz="1600" dirty="0">
                <a:solidFill>
                  <a:srgbClr val="102C69"/>
                </a:solidFill>
                <a:latin typeface="HSE Sans" panose="02000000000000000000" pitchFamily="2" charset="0"/>
              </a:rPr>
              <a:t>Текущий контроль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09F032-512A-50EF-332E-513D69C9662D}"/>
              </a:ext>
            </a:extLst>
          </p:cNvPr>
          <p:cNvSpPr txBox="1"/>
          <p:nvPr/>
        </p:nvSpPr>
        <p:spPr>
          <a:xfrm>
            <a:off x="1936376" y="5553111"/>
            <a:ext cx="873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32 учебные недели – 4 модуля</a:t>
            </a:r>
          </a:p>
        </p:txBody>
      </p:sp>
    </p:spTree>
    <p:extLst>
      <p:ext uri="{BB962C8B-B14F-4D97-AF65-F5344CB8AC3E}">
        <p14:creationId xmlns:p14="http://schemas.microsoft.com/office/powerpoint/2010/main" val="3421250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6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>
            <a:extLst/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6153" y="444600"/>
            <a:ext cx="10999694" cy="5968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pic>
        <p:nvPicPr>
          <p:cNvPr id="31748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1400" y="639763"/>
            <a:ext cx="690563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841500" y="661988"/>
            <a:ext cx="2670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102C69"/>
                </a:solidFill>
                <a:latin typeface="HSE Sans"/>
              </a:rPr>
              <a:t>Факультет </a:t>
            </a:r>
          </a:p>
          <a:p>
            <a:r>
              <a:rPr lang="ru-RU">
                <a:solidFill>
                  <a:srgbClr val="102C69"/>
                </a:solidFill>
                <a:latin typeface="HSE Sans"/>
              </a:rPr>
              <a:t>довузовской подготовки</a:t>
            </a:r>
          </a:p>
        </p:txBody>
      </p: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1409700" y="1812925"/>
            <a:ext cx="939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102C69"/>
                </a:solidFill>
                <a:latin typeface="HSE Sans"/>
              </a:rPr>
              <a:t>Личный рейтинг</a:t>
            </a: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1041400" y="2740025"/>
            <a:ext cx="8702675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Система </a:t>
            </a:r>
            <a:r>
              <a:rPr lang="ru-RU" sz="2000" dirty="0" err="1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помодульного</a:t>
            </a: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 оценивания уровня освоения программы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Возможность сравнить свои результаты относительно других слушателей в сопоставимых условиях по каждому предмету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Оперативный показатель успеваемости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Мотивация к активному освоению образовательной программы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Основание для предоставления скидок и преференций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462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7851C2D-FB50-45F8-A38F-BA30283936BE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493295" y="1230085"/>
            <a:ext cx="10843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102C69"/>
                </a:solidFill>
                <a:latin typeface="HSE Sans" panose="02000000000000000000" pitchFamily="2" charset="0"/>
              </a:rPr>
              <a:t>Личный рейтинг слушателей</a:t>
            </a:r>
          </a:p>
          <a:p>
            <a:pPr algn="ctr"/>
            <a:r>
              <a:rPr lang="ru-RU" sz="2800" b="1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Программы «11 класс» за 2021/2022 учебный год</a:t>
            </a:r>
          </a:p>
        </p:txBody>
      </p:sp>
      <p:pic>
        <p:nvPicPr>
          <p:cNvPr id="12" name="Рисунок 11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0D8FD978-CE40-54EF-1EA3-5EDAEC76EE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347" y="2136676"/>
            <a:ext cx="5422900" cy="4102100"/>
          </a:xfrm>
          <a:prstGeom prst="rect">
            <a:avLst/>
          </a:prstGeom>
        </p:spPr>
      </p:pic>
      <p:pic>
        <p:nvPicPr>
          <p:cNvPr id="14" name="Рисунок 13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3ED0C679-2BE8-4DC1-3D17-8070590644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7805" y="2727791"/>
            <a:ext cx="5435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0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94E7DF7-5365-4513-A241-D2284A02A2DB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D96A94-E0AB-B93D-1A1F-58F15D379C89}"/>
              </a:ext>
            </a:extLst>
          </p:cNvPr>
          <p:cNvSpPr txBox="1"/>
          <p:nvPr/>
        </p:nvSpPr>
        <p:spPr>
          <a:xfrm>
            <a:off x="1041399" y="2685495"/>
            <a:ext cx="836831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HSE Sans" panose="02000000000000000000" pitchFamily="2" charset="0"/>
              </a:rPr>
              <a:t>100% - размер скидки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HSE Sans" panose="02000000000000000000" pitchFamily="2" charset="0"/>
              </a:rPr>
              <a:t>На один общеобразовательный предмет: математика, обществознание, литература, информатика, история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HSE Sans" panose="02000000000000000000" pitchFamily="2" charset="0"/>
              </a:rPr>
              <a:t>По результатам вступительного испытания </a:t>
            </a:r>
          </a:p>
          <a:p>
            <a:endParaRPr lang="ru-RU" sz="2400" dirty="0">
              <a:solidFill>
                <a:srgbClr val="002060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HSE Sans" panose="02000000000000000000" pitchFamily="2" charset="0"/>
              </a:rPr>
              <a:t>На занятия в академической группе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solidFill>
                <a:srgbClr val="002060"/>
              </a:solidFill>
              <a:latin typeface="HSE Sans" panose="02000000000000000000" pitchFamily="2" charset="0"/>
            </a:endParaRPr>
          </a:p>
          <a:p>
            <a:endParaRPr lang="ru-RU" sz="2000" dirty="0"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latin typeface="HSE Sans" panose="02000000000000000000" pitchFamily="2" charset="0"/>
            </a:endParaRPr>
          </a:p>
          <a:p>
            <a:endParaRPr lang="ru-RU" sz="2000" dirty="0">
              <a:latin typeface="HSE Sans" panose="02000000000000000000" pitchFamily="2" charset="0"/>
            </a:endParaRPr>
          </a:p>
          <a:p>
            <a:endParaRPr lang="ru-RU" dirty="0"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9EDB32-53C7-D408-04A0-D5D8ED000BD1}"/>
              </a:ext>
            </a:extLst>
          </p:cNvPr>
          <p:cNvSpPr txBox="1"/>
          <p:nvPr/>
        </p:nvSpPr>
        <p:spPr>
          <a:xfrm>
            <a:off x="1732546" y="1608277"/>
            <a:ext cx="8823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102C69"/>
                </a:solidFill>
                <a:latin typeface="HSE Sans" panose="02000000000000000000" pitchFamily="2" charset="0"/>
              </a:rPr>
              <a:t>Конкурс на бесплатные места</a:t>
            </a:r>
          </a:p>
          <a:p>
            <a:pPr algn="ctr"/>
            <a:r>
              <a:rPr lang="ru-RU" sz="3200" b="1" dirty="0">
                <a:solidFill>
                  <a:srgbClr val="102C69"/>
                </a:solidFill>
                <a:latin typeface="HSE Sans" panose="02000000000000000000" pitchFamily="2" charset="0"/>
              </a:rPr>
              <a:t>в 11 классе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4B5022-84BA-761D-B898-6725FE28A0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5735" y="2751791"/>
            <a:ext cx="2410993" cy="241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6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10D5B-5312-91B2-C132-59E3572C74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D866B3-858B-CB15-F8C8-F5CF81C256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B58EEC-01D3-33FD-36CF-CC8F760A1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A94E54-884D-3E8C-A16A-F96721D67F5F}"/>
              </a:ext>
            </a:extLst>
          </p:cNvPr>
          <p:cNvSpPr/>
          <p:nvPr/>
        </p:nvSpPr>
        <p:spPr>
          <a:xfrm>
            <a:off x="636608" y="625033"/>
            <a:ext cx="10956678" cy="5602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0B63D84-688A-32C7-6C9D-737185C37BE4}"/>
              </a:ext>
            </a:extLst>
          </p:cNvPr>
          <p:cNvSpPr>
            <a:spLocks noChangeAspect="1"/>
          </p:cNvSpPr>
          <p:nvPr/>
        </p:nvSpPr>
        <p:spPr>
          <a:xfrm>
            <a:off x="596153" y="444600"/>
            <a:ext cx="10999694" cy="5968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340ACB-42F1-A315-42AD-8AC759138295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3E3521C-BC70-CFD6-CDD8-E3E7B7B36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984E58-8C40-047B-371B-665136D3C76C}"/>
              </a:ext>
            </a:extLst>
          </p:cNvPr>
          <p:cNvSpPr txBox="1"/>
          <p:nvPr/>
        </p:nvSpPr>
        <p:spPr>
          <a:xfrm>
            <a:off x="1732546" y="1608277"/>
            <a:ext cx="8823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102C69"/>
                </a:solidFill>
                <a:latin typeface="HSE Sans" panose="02000000000000000000" pitchFamily="2" charset="0"/>
              </a:rPr>
              <a:t>Поступление в НИУ ВШЭ </a:t>
            </a:r>
          </a:p>
          <a:p>
            <a:pPr algn="ctr"/>
            <a:endParaRPr lang="ru-RU" sz="3200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BC4AB6-B295-27CA-B4A9-AFFD0ADC8B2F}"/>
              </a:ext>
            </a:extLst>
          </p:cNvPr>
          <p:cNvSpPr txBox="1"/>
          <p:nvPr/>
        </p:nvSpPr>
        <p:spPr>
          <a:xfrm>
            <a:off x="847165" y="2716306"/>
            <a:ext cx="50483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По результатам рейтинга слушателей 11 класса</a:t>
            </a:r>
          </a:p>
          <a:p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По итогам четырех модулей обучения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По двум дисциплинам - 800 баллов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Скидка до 100% при недоборе от 1 до 45 баллов до проходного балла на бюджетные места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Для 70% слушателей программы «11 класс»</a:t>
            </a:r>
          </a:p>
          <a:p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AC81F52-C287-4CFB-4B6E-B4CB87E36622}"/>
              </a:ext>
            </a:extLst>
          </p:cNvPr>
          <p:cNvCxnSpPr>
            <a:cxnSpLocks/>
          </p:cNvCxnSpPr>
          <p:nvPr/>
        </p:nvCxnSpPr>
        <p:spPr>
          <a:xfrm>
            <a:off x="6096000" y="2803358"/>
            <a:ext cx="0" cy="3392473"/>
          </a:xfrm>
          <a:prstGeom prst="line">
            <a:avLst/>
          </a:prstGeom>
          <a:ln w="19050">
            <a:solidFill>
              <a:srgbClr val="102C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A747450-354C-9141-003D-A95C7F6E529B}"/>
              </a:ext>
            </a:extLst>
          </p:cNvPr>
          <p:cNvSpPr txBox="1"/>
          <p:nvPr/>
        </p:nvSpPr>
        <p:spPr>
          <a:xfrm>
            <a:off x="6296526" y="2716306"/>
            <a:ext cx="515753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 2021/2022 учебном году получили скидки: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математика и обществознание – 54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математика и информатика – 32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математика и русский язык – 71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обществознание и история – 19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обществознание и русский язык – 62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история и русский язык – 11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литература и русский язык – 24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литература и </a:t>
            </a:r>
            <a:r>
              <a:rPr lang="ru-RU" sz="1600" dirty="0" err="1">
                <a:solidFill>
                  <a:srgbClr val="002060"/>
                </a:solidFill>
              </a:rPr>
              <a:t>медиакоммуникации</a:t>
            </a:r>
            <a:r>
              <a:rPr lang="ru-RU" sz="1600" dirty="0">
                <a:solidFill>
                  <a:srgbClr val="002060"/>
                </a:solidFill>
              </a:rPr>
              <a:t> – 28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литература и дизайн – 85 чел.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литература и журналистика – 5 чел.</a:t>
            </a:r>
          </a:p>
          <a:p>
            <a:endParaRPr lang="ru-RU" sz="16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5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477E03-35C8-D882-8A32-C68C98314623}"/>
              </a:ext>
            </a:extLst>
          </p:cNvPr>
          <p:cNvSpPr>
            <a:spLocks noChangeAspect="1"/>
          </p:cNvSpPr>
          <p:nvPr/>
        </p:nvSpPr>
        <p:spPr>
          <a:xfrm>
            <a:off x="596153" y="444600"/>
            <a:ext cx="10999694" cy="5968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2197765" y="1632320"/>
            <a:ext cx="779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>
                <a:solidFill>
                  <a:srgbClr val="102C69"/>
                </a:solidFill>
                <a:latin typeface="HSE Sans"/>
              </a:rPr>
              <a:t>Профориентационный</a:t>
            </a:r>
            <a:r>
              <a:rPr lang="ru-RU" sz="4000" b="1" dirty="0">
                <a:solidFill>
                  <a:srgbClr val="102C69"/>
                </a:solidFill>
                <a:latin typeface="HSE Sans"/>
              </a:rPr>
              <a:t> тест</a:t>
            </a: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823614" y="2323066"/>
            <a:ext cx="720725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Пройди тест и получи ответ психолога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Узнай свой тип личности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Получи матрицу профессий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Узнай состав вступительных испытаний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  <a:cs typeface="+mn-cs"/>
              </a:rPr>
              <a:t>Проверь свои знания по предметам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  <a:cs typeface="+mn-cs"/>
            </a:endParaRPr>
          </a:p>
        </p:txBody>
      </p:sp>
      <p:pic>
        <p:nvPicPr>
          <p:cNvPr id="11" name="Рисунок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04636" y="3304381"/>
            <a:ext cx="2460852" cy="245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6577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477E03-35C8-D882-8A32-C68C98314623}"/>
              </a:ext>
            </a:extLst>
          </p:cNvPr>
          <p:cNvSpPr>
            <a:spLocks noChangeAspect="1"/>
          </p:cNvSpPr>
          <p:nvPr/>
        </p:nvSpPr>
        <p:spPr>
          <a:xfrm>
            <a:off x="596153" y="444600"/>
            <a:ext cx="10999694" cy="5968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2197765" y="1632320"/>
            <a:ext cx="779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Летние школы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2D359-7F74-BB60-5D8A-28F4AB448A7C}"/>
              </a:ext>
            </a:extLst>
          </p:cNvPr>
          <p:cNvSpPr txBox="1"/>
          <p:nvPr/>
        </p:nvSpPr>
        <p:spPr>
          <a:xfrm>
            <a:off x="815664" y="2813908"/>
            <a:ext cx="955944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19 - 23 июня – Школа олимпиадного программирования (8-10 классы)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19 – 23 июня – Школа дизайна (8-10 классы)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19 – 23 июня – Школа медиа и журналистики (8-10 классы)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10 – 14 июля – Школа Погружение в обществознание (8-10 классы)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400" dirty="0"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latin typeface="HSE Sans" panose="02000000000000000000" pitchFamily="2" charset="0"/>
            </a:endParaRPr>
          </a:p>
          <a:p>
            <a:endParaRPr lang="ru-RU" sz="2000" dirty="0">
              <a:latin typeface="HSE Sans" panose="02000000000000000000" pitchFamily="2" charset="0"/>
            </a:endParaRPr>
          </a:p>
          <a:p>
            <a:endParaRPr lang="ru-RU" dirty="0"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1026" name="Picture 2" descr="http://qrcoder.ru/code/?https%3A%2F%2Ffdp.hse.ru%2Fpolls%2F818235729.html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528" y="639762"/>
            <a:ext cx="2464346" cy="246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87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C724EFF-2CA2-46A5-BA14-98E3E26C6F24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D96A94-E0AB-B93D-1A1F-58F15D379C89}"/>
              </a:ext>
            </a:extLst>
          </p:cNvPr>
          <p:cNvSpPr txBox="1"/>
          <p:nvPr/>
        </p:nvSpPr>
        <p:spPr>
          <a:xfrm>
            <a:off x="847164" y="2503870"/>
            <a:ext cx="72076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2400" b="1" dirty="0">
                <a:solidFill>
                  <a:srgbClr val="102C69"/>
                </a:solidFill>
                <a:latin typeface="HSE Sans" panose="02000000000000000000" pitchFamily="2" charset="0"/>
              </a:rPr>
              <a:t>Шаг 1: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Заполнить анкету на сайте ФДП (с 14 августа)</a:t>
            </a:r>
          </a:p>
          <a:p>
            <a:endParaRPr lang="ru-RU" sz="24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2400" b="1" dirty="0">
                <a:solidFill>
                  <a:srgbClr val="102C69"/>
                </a:solidFill>
                <a:latin typeface="HSE Sans" panose="02000000000000000000" pitchFamily="2" charset="0"/>
              </a:rPr>
              <a:t>Шаг 2: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Выбрать онлайн оформление договора или записаться на заключение договора с личным присутствием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2400" b="1" dirty="0">
                <a:solidFill>
                  <a:srgbClr val="102C69"/>
                </a:solidFill>
                <a:latin typeface="HSE Sans" panose="02000000000000000000" pitchFamily="2" charset="0"/>
              </a:rPr>
              <a:t>Шаг 3: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Ознакомиться с важной информацией в Личном кабинете перед первым днем занятий 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9EDB32-53C7-D408-04A0-D5D8ED000BD1}"/>
              </a:ext>
            </a:extLst>
          </p:cNvPr>
          <p:cNvSpPr txBox="1"/>
          <p:nvPr/>
        </p:nvSpPr>
        <p:spPr>
          <a:xfrm>
            <a:off x="1732546" y="1608277"/>
            <a:ext cx="8823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Как заключить договор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CF49E4B-3661-3137-41AF-68BE5EC77C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1623" y="3312206"/>
            <a:ext cx="2525176" cy="252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3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FC9E220-F5E3-45C8-A96F-AAA037DE2B15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041399" y="2350625"/>
            <a:ext cx="68994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102C69"/>
                </a:solidFill>
                <a:latin typeface="HSE Sans" panose="02000000000000000000" pitchFamily="2" charset="0"/>
              </a:rPr>
              <a:t>Декан,</a:t>
            </a:r>
          </a:p>
          <a:p>
            <a:r>
              <a:rPr lang="ru-RU" sz="3200" b="1" dirty="0">
                <a:solidFill>
                  <a:srgbClr val="102C69"/>
                </a:solidFill>
                <a:latin typeface="HSE Sans" panose="02000000000000000000" pitchFamily="2" charset="0"/>
              </a:rPr>
              <a:t>кандидат исторических наук</a:t>
            </a:r>
          </a:p>
          <a:p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Светлана Васильевна</a:t>
            </a:r>
          </a:p>
          <a:p>
            <a:r>
              <a:rPr lang="ru-RU" sz="4000" b="1" dirty="0" err="1">
                <a:solidFill>
                  <a:srgbClr val="102C69"/>
                </a:solidFill>
                <a:latin typeface="HSE Sans" panose="02000000000000000000" pitchFamily="2" charset="0"/>
              </a:rPr>
              <a:t>Квашонкина</a:t>
            </a:r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F6084A0-CF14-906F-AB17-41D1C1CCB1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8000" y="1524000"/>
            <a:ext cx="254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50936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BA91503-21E5-4E08-BB39-BEF94A77079B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D96A94-E0AB-B93D-1A1F-58F15D379C89}"/>
              </a:ext>
            </a:extLst>
          </p:cNvPr>
          <p:cNvSpPr txBox="1"/>
          <p:nvPr/>
        </p:nvSpPr>
        <p:spPr>
          <a:xfrm>
            <a:off x="1840830" y="1828603"/>
            <a:ext cx="72076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2400" b="1" dirty="0">
                <a:solidFill>
                  <a:srgbClr val="102C69"/>
                </a:solidFill>
                <a:latin typeface="HSE Sans" panose="02000000000000000000" pitchFamily="2" charset="0"/>
              </a:rPr>
              <a:t>Адрес: 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3-й </a:t>
            </a:r>
            <a:r>
              <a:rPr lang="ru-RU" sz="2400" dirty="0" err="1">
                <a:solidFill>
                  <a:srgbClr val="102C69"/>
                </a:solidFill>
                <a:latin typeface="HSE Sans" panose="02000000000000000000" pitchFamily="2" charset="0"/>
              </a:rPr>
              <a:t>Колобовский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 переулок, дом 8/2</a:t>
            </a:r>
          </a:p>
          <a:p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ст. метро «Цветной бульвар», «Трубная»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2400" b="1" dirty="0">
                <a:solidFill>
                  <a:srgbClr val="102C69"/>
                </a:solidFill>
                <a:latin typeface="HSE Sans" panose="02000000000000000000" pitchFamily="2" charset="0"/>
              </a:rPr>
              <a:t>Телефон: 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+7 (495) 624-43-40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9EDB32-53C7-D408-04A0-D5D8ED000BD1}"/>
              </a:ext>
            </a:extLst>
          </p:cNvPr>
          <p:cNvSpPr txBox="1"/>
          <p:nvPr/>
        </p:nvSpPr>
        <p:spPr>
          <a:xfrm>
            <a:off x="1844605" y="2255131"/>
            <a:ext cx="8823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102C69"/>
                </a:solidFill>
                <a:latin typeface="HSE Sans" panose="02000000000000000000" pitchFamily="2" charset="0"/>
              </a:rPr>
              <a:t>Контакты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BE9DD85-BF3C-AD96-F3DE-CA00A9BD86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5505" y="3440276"/>
            <a:ext cx="2655096" cy="265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5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58047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02826A3-C5E9-4EE2-8D21-C7BBC9258257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58047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2197768" y="1738552"/>
            <a:ext cx="779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Цифры и факты 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A1AE8F1-8AA1-DAA7-C5D5-D506E0CD850F}"/>
              </a:ext>
            </a:extLst>
          </p:cNvPr>
          <p:cNvCxnSpPr/>
          <p:nvPr/>
        </p:nvCxnSpPr>
        <p:spPr>
          <a:xfrm>
            <a:off x="2594809" y="3080450"/>
            <a:ext cx="7002379" cy="0"/>
          </a:xfrm>
          <a:prstGeom prst="straightConnector1">
            <a:avLst/>
          </a:prstGeom>
          <a:ln w="38100">
            <a:solidFill>
              <a:srgbClr val="102C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6975D6B-5F92-E0EE-2AEA-74299379C85E}"/>
              </a:ext>
            </a:extLst>
          </p:cNvPr>
          <p:cNvSpPr txBox="1"/>
          <p:nvPr/>
        </p:nvSpPr>
        <p:spPr>
          <a:xfrm>
            <a:off x="1222798" y="2818840"/>
            <a:ext cx="1112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102C69"/>
                </a:solidFill>
                <a:latin typeface="HSE Sans" panose="02000000000000000000" pitchFamily="2" charset="0"/>
              </a:rPr>
              <a:t>1994</a:t>
            </a:r>
            <a:endParaRPr lang="ru-RU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82A41D-0370-29CE-3E65-254F08B8C4C0}"/>
              </a:ext>
            </a:extLst>
          </p:cNvPr>
          <p:cNvSpPr txBox="1"/>
          <p:nvPr/>
        </p:nvSpPr>
        <p:spPr>
          <a:xfrm>
            <a:off x="10037681" y="2788971"/>
            <a:ext cx="1112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102C69"/>
                </a:solidFill>
                <a:latin typeface="HSE Sans" panose="02000000000000000000" pitchFamily="2" charset="0"/>
              </a:rPr>
              <a:t>2023</a:t>
            </a:r>
            <a:endParaRPr lang="ru-RU" b="1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D8E74B-6C65-109E-D9A8-EC8839DDE0B2}"/>
              </a:ext>
            </a:extLst>
          </p:cNvPr>
          <p:cNvSpPr txBox="1"/>
          <p:nvPr/>
        </p:nvSpPr>
        <p:spPr>
          <a:xfrm>
            <a:off x="2707105" y="3321278"/>
            <a:ext cx="6617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10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образовательных программ с 4 по 11 класс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4 500+ слушателей ежегодно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50 000+ выпускников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Ежегодно в среднем около 75% выпускников ФДП поступают в НИУ ВШЭ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8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3E31C3AD-37C6-4D83-99CC-6A2DE9CA8747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2197768" y="1738552"/>
            <a:ext cx="779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Преподавательский состав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D8E74B-6C65-109E-D9A8-EC8839DDE0B2}"/>
              </a:ext>
            </a:extLst>
          </p:cNvPr>
          <p:cNvSpPr txBox="1"/>
          <p:nvPr/>
        </p:nvSpPr>
        <p:spPr>
          <a:xfrm>
            <a:off x="842211" y="2613392"/>
            <a:ext cx="61601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</a:rPr>
              <a:t>Более 120 преподавателей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</a:rPr>
              <a:t>72%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эксперты</a:t>
            </a: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</a:rPr>
              <a:t> ОГЭ и ЕГЭ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</a:rPr>
              <a:t>69% кандидаты наук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более 25</a:t>
            </a: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</a:rPr>
              <a:t>% </a:t>
            </a:r>
            <a:r>
              <a:rPr lang="ru-RU" sz="20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выпускников </a:t>
            </a:r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</a:rPr>
              <a:t>ФДП</a:t>
            </a:r>
          </a:p>
          <a:p>
            <a:r>
              <a:rPr lang="ru-RU" sz="2000" dirty="0">
                <a:solidFill>
                  <a:srgbClr val="102C69"/>
                </a:solidFill>
                <a:latin typeface="HSE Sans" panose="02000000000000000000" pitchFamily="2" charset="0"/>
              </a:rPr>
              <a:t>    стали преподавателями НИУ ВШЭ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F283345-A058-5823-148A-0CEB81F26A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8880" y="2723106"/>
            <a:ext cx="2191721" cy="2069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BDE1366-6EC1-B290-8C01-121FA4750D87}"/>
              </a:ext>
            </a:extLst>
          </p:cNvPr>
          <p:cNvSpPr txBox="1"/>
          <p:nvPr/>
        </p:nvSpPr>
        <p:spPr>
          <a:xfrm>
            <a:off x="6160170" y="5067667"/>
            <a:ext cx="2374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102C69"/>
                </a:solidFill>
                <a:latin typeface="HSE Sans" panose="02000000000000000000" pitchFamily="2" charset="0"/>
              </a:rPr>
              <a:t>Денис Сергеевич Чистяков</a:t>
            </a:r>
          </a:p>
          <a:p>
            <a:r>
              <a:rPr lang="ru-RU" sz="1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/>
            </a:r>
            <a:br>
              <a:rPr lang="ru-RU" sz="1400" dirty="0" smtClean="0">
                <a:solidFill>
                  <a:srgbClr val="102C69"/>
                </a:solidFill>
                <a:latin typeface="HSE Sans" panose="02000000000000000000" pitchFamily="2" charset="0"/>
              </a:rPr>
            </a:br>
            <a:r>
              <a:rPr lang="ru-RU" sz="1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Преподаватель </a:t>
            </a:r>
            <a:r>
              <a:rPr lang="ru-RU" sz="1400" dirty="0">
                <a:solidFill>
                  <a:srgbClr val="102C69"/>
                </a:solidFill>
                <a:latin typeface="HSE Sans" panose="02000000000000000000" pitchFamily="2" charset="0"/>
              </a:rPr>
              <a:t>ФДП и Лицея НИУ ВШЭ, методист</a:t>
            </a:r>
          </a:p>
          <a:p>
            <a:r>
              <a:rPr lang="ru-RU" sz="1400" dirty="0">
                <a:solidFill>
                  <a:srgbClr val="102C69"/>
                </a:solidFill>
                <a:latin typeface="HSE Sans" panose="02000000000000000000" pitchFamily="2" charset="0"/>
              </a:rPr>
              <a:t>Кандидат физико-математических наук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350C9B-157D-59BD-6C57-C90F8C3204BC}"/>
              </a:ext>
            </a:extLst>
          </p:cNvPr>
          <p:cNvSpPr txBox="1"/>
          <p:nvPr/>
        </p:nvSpPr>
        <p:spPr>
          <a:xfrm>
            <a:off x="8698210" y="5064409"/>
            <a:ext cx="273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102C69"/>
                </a:solidFill>
                <a:latin typeface="HSE Sans" panose="02000000000000000000" pitchFamily="2" charset="0"/>
              </a:rPr>
              <a:t>Александр </a:t>
            </a:r>
            <a:r>
              <a:rPr lang="ru-RU" sz="1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Андреевич Гиринский</a:t>
            </a:r>
            <a:endParaRPr lang="ru-RU" sz="1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1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r>
              <a:rPr lang="ru-RU" sz="1400" dirty="0">
                <a:solidFill>
                  <a:srgbClr val="102C69"/>
                </a:solidFill>
                <a:latin typeface="HSE Sans" panose="02000000000000000000" pitchFamily="2" charset="0"/>
              </a:rPr>
              <a:t>Заведующий кафедрой теории познания</a:t>
            </a:r>
          </a:p>
          <a:p>
            <a:r>
              <a:rPr lang="ru-RU" sz="1400" dirty="0">
                <a:solidFill>
                  <a:srgbClr val="102C69"/>
                </a:solidFill>
                <a:latin typeface="HSE Sans" panose="02000000000000000000" pitchFamily="2" charset="0"/>
              </a:rPr>
              <a:t>Преподаватель Лицея </a:t>
            </a:r>
          </a:p>
        </p:txBody>
      </p:sp>
      <p:pic>
        <p:nvPicPr>
          <p:cNvPr id="9" name="Рисунок 8" descr="Изображение выглядит как на открытом воздухе, строительство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17B306F7-89FC-CB7E-014A-45858427C9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4697" y="2876490"/>
            <a:ext cx="1965845" cy="1915956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1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0A976DE-E49B-42B2-8D0D-3E949A8EAEB9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732546" y="1783562"/>
            <a:ext cx="939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Университетская система обучения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D8E74B-6C65-109E-D9A8-EC8839DDE0B2}"/>
              </a:ext>
            </a:extLst>
          </p:cNvPr>
          <p:cNvSpPr txBox="1"/>
          <p:nvPr/>
        </p:nvSpPr>
        <p:spPr>
          <a:xfrm>
            <a:off x="886157" y="2621558"/>
            <a:ext cx="77964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4 модуля – 32 учебные недели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Контроль знаний – оперативный показатель успеваемости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Личный рейтинг – успех в освоении дисциплин учебного плана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Авторские методические материалы – Онлайн-библиотека</a:t>
            </a:r>
          </a:p>
        </p:txBody>
      </p:sp>
    </p:spTree>
    <p:extLst>
      <p:ext uri="{BB962C8B-B14F-4D97-AF65-F5344CB8AC3E}">
        <p14:creationId xmlns:p14="http://schemas.microsoft.com/office/powerpoint/2010/main" val="295857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9708633-3C19-40DA-8D5A-329E495D6B00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386972" y="1608277"/>
            <a:ext cx="939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Формат обучения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F0459C-FC6B-273C-39B3-B7C72642AA89}"/>
              </a:ext>
            </a:extLst>
          </p:cNvPr>
          <p:cNvSpPr txBox="1"/>
          <p:nvPr/>
        </p:nvSpPr>
        <p:spPr>
          <a:xfrm>
            <a:off x="1041399" y="2316163"/>
            <a:ext cx="9398079" cy="3892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Офлайн – в аудитории с преподавателем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Онлайн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– в режиме реального времени с преподавателем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Самостоятельное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обучение – Онлайн-библиотека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Групповые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занятия 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Академическая группа – до 20 человек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Языковая группа – до 15 человек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Группа 4-8 человек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Индивидуальные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занятия (1 человек)</a:t>
            </a:r>
          </a:p>
        </p:txBody>
      </p:sp>
    </p:spTree>
    <p:extLst>
      <p:ext uri="{BB962C8B-B14F-4D97-AF65-F5344CB8AC3E}">
        <p14:creationId xmlns:p14="http://schemas.microsoft.com/office/powerpoint/2010/main" val="120921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F0625C8-0FB5-4D5E-B638-F4DC8E993F6C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396960" y="1791101"/>
            <a:ext cx="939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Преференции и скидки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D8E74B-6C65-109E-D9A8-EC8839DDE0B2}"/>
              </a:ext>
            </a:extLst>
          </p:cNvPr>
          <p:cNvSpPr txBox="1"/>
          <p:nvPr/>
        </p:nvSpPr>
        <p:spPr>
          <a:xfrm>
            <a:off x="723192" y="2316163"/>
            <a:ext cx="95561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Обучение за счет средств факультета – 100%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Возможность поступления в бакалавриат НИУ ВШЭ со скидкой до 100%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Переходящая скидка на каждую следующую возрастную программу – 10%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Скидка по результатам личного рейтинга по предметам – 50%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8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4BA0A41-40D1-41D1-9F22-DE69E4D1FE56}" type="mathplaceholder">
                        <a:rPr lang="ru-RU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dirty="0">
                  <a:latin typeface="HSE Sans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C477E03-35C8-D882-8A32-C68C9831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" y="444600"/>
                <a:ext cx="10999694" cy="5968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732546" y="1646166"/>
            <a:ext cx="939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Программы факультета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D8E74B-6C65-109E-D9A8-EC8839DDE0B2}"/>
              </a:ext>
            </a:extLst>
          </p:cNvPr>
          <p:cNvSpPr txBox="1"/>
          <p:nvPr/>
        </p:nvSpPr>
        <p:spPr>
          <a:xfrm>
            <a:off x="839124" y="2475985"/>
            <a:ext cx="77964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«Клуб Эрудит. 4-7 классы»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Программа «7 класс»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smtClean="0">
                <a:solidFill>
                  <a:srgbClr val="102C69"/>
                </a:solidFill>
                <a:latin typeface="HSE Sans" panose="02000000000000000000" pitchFamily="2" charset="0"/>
              </a:rPr>
              <a:t>Программа </a:t>
            </a:r>
            <a:r>
              <a:rPr lang="ru-RU" sz="2400" smtClean="0">
                <a:solidFill>
                  <a:srgbClr val="102C69"/>
                </a:solidFill>
                <a:latin typeface="HSE Sans" panose="02000000000000000000" pitchFamily="2" charset="0"/>
              </a:rPr>
              <a:t>«8-9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классы»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Программа «9 класс»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Программа «10-11 классы»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Программа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«10 класс»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Программа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«11 класс»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«Индивидуальный практикум»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«Проектно-творческая деятельность»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«Интернет-школа. Онлайн-библиотека»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6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B40-5642-01F2-2D90-E7B5D03D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D6B080-E6B5-C5C3-C128-65D125EDE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477E03-35C8-D882-8A32-C68C98314623}"/>
              </a:ext>
            </a:extLst>
          </p:cNvPr>
          <p:cNvSpPr>
            <a:spLocks noChangeAspect="1"/>
          </p:cNvSpPr>
          <p:nvPr/>
        </p:nvSpPr>
        <p:spPr>
          <a:xfrm>
            <a:off x="596153" y="444600"/>
            <a:ext cx="10999694" cy="5968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335543-F937-4A90-D937-AB2961647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1399" y="639762"/>
            <a:ext cx="691147" cy="6911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BB5AE-4604-07C9-690A-7BCBB3FD5BE2}"/>
              </a:ext>
            </a:extLst>
          </p:cNvPr>
          <p:cNvSpPr txBox="1"/>
          <p:nvPr/>
        </p:nvSpPr>
        <p:spPr>
          <a:xfrm>
            <a:off x="1840830" y="662169"/>
            <a:ext cx="26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Факультет </a:t>
            </a:r>
          </a:p>
          <a:p>
            <a:r>
              <a:rPr lang="ru-RU" dirty="0">
                <a:solidFill>
                  <a:srgbClr val="102C69"/>
                </a:solidFill>
                <a:latin typeface="HSE Sans" panose="02000000000000000000" pitchFamily="2" charset="0"/>
              </a:rPr>
              <a:t>довузовской подготовки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4E755-BAD7-1454-911A-F5DB303923E1}"/>
              </a:ext>
            </a:extLst>
          </p:cNvPr>
          <p:cNvSpPr txBox="1"/>
          <p:nvPr/>
        </p:nvSpPr>
        <p:spPr>
          <a:xfrm>
            <a:off x="1041399" y="1304744"/>
            <a:ext cx="101092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Программы для 10 и 11 </a:t>
            </a:r>
            <a:r>
              <a:rPr lang="ru-RU" sz="4000" b="1" dirty="0" smtClean="0">
                <a:solidFill>
                  <a:srgbClr val="102C69"/>
                </a:solidFill>
                <a:latin typeface="HSE Sans" panose="02000000000000000000" pitchFamily="2" charset="0"/>
              </a:rPr>
              <a:t>классов</a:t>
            </a:r>
            <a:endParaRPr lang="en-US" sz="4000" b="1" dirty="0" smtClean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algn="ctr"/>
            <a:endParaRPr lang="ru-RU" sz="4000" b="1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Двухгодичная программа (базовая) – 56 </a:t>
            </a:r>
            <a:r>
              <a:rPr lang="ru-RU" sz="2400" dirty="0" err="1">
                <a:solidFill>
                  <a:srgbClr val="102C69"/>
                </a:solidFill>
                <a:latin typeface="HSE Sans" panose="02000000000000000000" pitchFamily="2" charset="0"/>
              </a:rPr>
              <a:t>ак.часов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 в год </a:t>
            </a:r>
          </a:p>
          <a:p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     по одному </a:t>
            </a: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предмету</a:t>
            </a:r>
            <a:endParaRPr lang="en-US" sz="2400" dirty="0" smtClean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en-US" sz="2400" dirty="0" smtClean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Программа «</a:t>
            </a: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1</a:t>
            </a:r>
            <a:r>
              <a:rPr lang="en-US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0</a:t>
            </a: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класс» (углубленная) – 104 </a:t>
            </a:r>
            <a:r>
              <a:rPr lang="ru-RU" sz="2400" dirty="0" err="1">
                <a:solidFill>
                  <a:srgbClr val="102C69"/>
                </a:solidFill>
                <a:latin typeface="HSE Sans" panose="02000000000000000000" pitchFamily="2" charset="0"/>
              </a:rPr>
              <a:t>ак.часа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 в год </a:t>
            </a:r>
          </a:p>
          <a:p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     по одному </a:t>
            </a: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предмету</a:t>
            </a:r>
            <a:endParaRPr lang="en-US" sz="2400" dirty="0" smtClean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102C69"/>
                </a:solidFill>
                <a:latin typeface="HSE Sans" panose="02000000000000000000" pitchFamily="2" charset="0"/>
              </a:rPr>
              <a:t>Программа 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«11 класс» (углубленная) – 104 </a:t>
            </a:r>
            <a:r>
              <a:rPr lang="ru-RU" sz="2400" dirty="0" err="1">
                <a:solidFill>
                  <a:srgbClr val="102C69"/>
                </a:solidFill>
                <a:latin typeface="HSE Sans" panose="02000000000000000000" pitchFamily="2" charset="0"/>
              </a:rPr>
              <a:t>ак.часа</a:t>
            </a:r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 в год </a:t>
            </a:r>
          </a:p>
          <a:p>
            <a:r>
              <a:rPr lang="ru-RU" sz="2400" dirty="0">
                <a:solidFill>
                  <a:srgbClr val="102C69"/>
                </a:solidFill>
                <a:latin typeface="HSE Sans" panose="02000000000000000000" pitchFamily="2" charset="0"/>
              </a:rPr>
              <a:t>     по одному предмету</a:t>
            </a:r>
          </a:p>
          <a:p>
            <a:endParaRPr lang="ru-RU" sz="2400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82320A-D9A7-6D27-6CE8-F549B2459B01}"/>
              </a:ext>
            </a:extLst>
          </p:cNvPr>
          <p:cNvSpPr txBox="1"/>
          <p:nvPr/>
        </p:nvSpPr>
        <p:spPr>
          <a:xfrm>
            <a:off x="6429935" y="2693026"/>
            <a:ext cx="4831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  <a:p>
            <a:endParaRPr lang="ru-RU" dirty="0">
              <a:solidFill>
                <a:srgbClr val="102C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2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905</Words>
  <Application>Microsoft Office PowerPoint</Application>
  <PresentationFormat>Широкоэкранный</PresentationFormat>
  <Paragraphs>306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HSE Sans</vt:lpstr>
      <vt:lpstr>Wingdings</vt:lpstr>
      <vt:lpstr>Тема Office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Землянухина Дарья Валерьевна</dc:creator>
  <cp:lastModifiedBy>Коннова Татьяна Олеговна</cp:lastModifiedBy>
  <cp:revision>46</cp:revision>
  <cp:lastPrinted>2023-04-13T11:18:19Z</cp:lastPrinted>
  <dcterms:created xsi:type="dcterms:W3CDTF">2022-08-26T09:17:03Z</dcterms:created>
  <dcterms:modified xsi:type="dcterms:W3CDTF">2023-04-14T09:24:41Z</dcterms:modified>
</cp:coreProperties>
</file>