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259" r:id="rId4"/>
    <p:sldId id="260" r:id="rId5"/>
    <p:sldId id="278" r:id="rId6"/>
    <p:sldId id="262" r:id="rId7"/>
    <p:sldId id="282" r:id="rId8"/>
    <p:sldId id="288" r:id="rId9"/>
    <p:sldId id="286" r:id="rId10"/>
    <p:sldId id="347" r:id="rId11"/>
    <p:sldId id="287" r:id="rId12"/>
    <p:sldId id="270" r:id="rId13"/>
    <p:sldId id="267" r:id="rId14"/>
    <p:sldId id="343" r:id="rId15"/>
    <p:sldId id="268" r:id="rId16"/>
    <p:sldId id="344" r:id="rId17"/>
    <p:sldId id="345" r:id="rId18"/>
    <p:sldId id="325" r:id="rId19"/>
    <p:sldId id="290" r:id="rId20"/>
    <p:sldId id="292" r:id="rId21"/>
    <p:sldId id="266" r:id="rId22"/>
    <p:sldId id="346" r:id="rId23"/>
    <p:sldId id="329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25"/>
    <a:srgbClr val="102C69"/>
    <a:srgbClr val="FFB700"/>
    <a:srgbClr val="FCF077"/>
    <a:srgbClr val="FFE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4"/>
    <p:restoredTop sz="94632"/>
  </p:normalViewPr>
  <p:slideViewPr>
    <p:cSldViewPr snapToGrid="0" snapToObjects="1">
      <p:cViewPr varScale="1">
        <p:scale>
          <a:sx n="111" d="100"/>
          <a:sy n="111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15C0-8C4A-D04F-A817-DAEBC7106624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74ACF-EFCB-2545-B9FA-53507DB2C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67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4ACF-EFCB-2545-B9FA-53507DB2C7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90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4ACF-EFCB-2545-B9FA-53507DB2C7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3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QR -  </a:t>
            </a:r>
            <a:r>
              <a:rPr lang="ru-RU" dirty="0"/>
              <a:t>код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4ACF-EFCB-2545-B9FA-53507DB2C74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0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Нужен </a:t>
            </a:r>
            <a:r>
              <a:rPr lang="en-US" dirty="0"/>
              <a:t>QR- </a:t>
            </a:r>
            <a:r>
              <a:rPr lang="ru-RU" dirty="0"/>
              <a:t>код на страницу предварительной регистрации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74ACF-EFCB-2545-B9FA-53507DB2C74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117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D86F-64CA-EB63-BDAE-05A6DE071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7D7051-E357-8638-83DA-B0BAE2A9B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E1BB6-E36F-6ECC-7C4C-E74C6ED9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227E3-D388-00B1-7138-CF7446B3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56D1-BDAD-D3FE-4232-7430BF8F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32E4-5347-B0A9-2E15-6DEBEB0A5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B9BEDE-568E-CAF4-3ED1-ECEFBDE37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F3E30-8281-A299-246F-131CB5F4A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328C2-6C70-7833-0115-4A634F26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D129E-9CC7-4B0C-9480-742D1A36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8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36F8-D8BA-2D89-AFC5-EF537E696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2D5B11-F71C-8EE8-0C0B-3983380C0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AAA0F-84F7-E905-CA00-4F8BE2A12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58BBB-8089-0C3F-5533-18E44131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5E1682-93B9-745D-D4C1-405BCC76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49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99A3C-FB3C-1930-3B9A-5C862E88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82536-E386-CE17-7DA9-CD6C84C8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8ED68-616E-9363-F59A-E0275438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24F2FA-2AE8-FC2A-243C-0E4976D8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0446D-B75B-D7C7-104E-DB49C1CE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6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084F7-3D5D-B6EF-B114-EBADFF31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2CBAF9-6EDB-547B-FE17-61982986D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36570-216C-1FC2-4522-03F2780C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EAE48-2F0A-2C6F-A601-A87196D6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89453-53FE-DC30-9367-BC2D047D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71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EB407-C83A-724C-0E43-ABB90CC1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89ECC-F924-8FC4-C345-1B620E95F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102F8-14DB-0093-60B6-DB4FA101F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5F8E4-603E-7D10-1F2C-5DC7A899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1C080-8D04-941B-B2BB-072FE742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C7C90-4D16-580A-35B6-92A71595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2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E1CE-11EA-78C5-192E-B617580C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77DF8B-0424-ABFA-B832-E84F9532C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FE7EE-6FB2-E193-702E-D205E2E4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00EA2F-8B3F-A229-6D0E-85F3C9A3C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BA2762-E385-FC50-03A4-545F3FD1E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EC128F-0720-1F05-001E-77B5191F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2B75E4-F3A6-529B-5404-30A2EAC3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DD3221-C1DB-B56E-F03A-CC2715F1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69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A8B7B-0083-ED4B-28C3-B7D981A5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3DF6375-1681-E22D-89E0-3C53E4C5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F4667C-DF4B-B64B-5C5E-E698030D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008877-B224-95CE-CCC6-049907DD8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0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65E98-0B25-CBC4-F596-C6051DBD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9916A7-699A-B551-F0DE-617B2110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57D744-DA6D-6732-181F-EEA32381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6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A927D-9B03-B42C-A590-7E107458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B73411-4A06-C519-E1F5-8DC8151F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9DFECE-1BB6-8ABF-CBA6-097D2C380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04091-F207-9E20-233E-73398B0E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5F6FE5-CDC9-02FE-9A9B-F42BBC67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C98DE5-8A4E-FE45-1A30-534930C1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7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AA1E7-1A82-418C-FEF9-34E7D4A2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085109-3569-C499-37B1-1322D0D89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C08936-FE57-F93E-D357-067F6883F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98BD7D-EEC9-643E-B29A-06AACDC0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C4EF4-2493-0B72-D9C0-1D29F8A1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BA39EE-4FE1-2979-366E-4E9FFAAA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73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0B963-4973-23FA-F13A-42969EA19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4BDDE-F343-747D-EBE1-0870FE5A9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A0D63A-3F5D-2F75-8697-8B3C7BAB4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51D5E-074F-1A4B-BED6-46FBAF8CB328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48FC2-546E-24A6-0B86-A7D155130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B235D-C4D2-938B-2AC8-95B1DBE35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468E-8D81-1D4A-84EE-45776D9CD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9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716B176-E155-454C-B914-7D46ED3229EE}" type="mathplaceholder">
                        <a:rPr lang="ru-RU" sz="4000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sz="4000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77792" y="639762"/>
            <a:ext cx="87809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довузовской подготовки</a:t>
            </a:r>
            <a:endParaRPr lang="en-US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День открытых дверей</a:t>
            </a:r>
          </a:p>
          <a:p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4-9 классы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F4A2E-0860-E359-49A1-B0AE45495826}"/>
              </a:ext>
            </a:extLst>
          </p:cNvPr>
          <p:cNvSpPr txBox="1"/>
          <p:nvPr/>
        </p:nvSpPr>
        <p:spPr>
          <a:xfrm>
            <a:off x="4939630" y="5897002"/>
            <a:ext cx="294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102C69"/>
                </a:solidFill>
                <a:latin typeface="HSE Sans" panose="02000000000000000000" pitchFamily="2" charset="0"/>
              </a:rPr>
              <a:t>12 апреля 2023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03BC6-C68C-15AC-14A1-805D4AFF7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1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9361D33D-AD27-47DF-8E4E-6026B3862526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663470" y="2771171"/>
            <a:ext cx="5890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Личный рейтинг слушателей</a:t>
            </a:r>
          </a:p>
          <a:p>
            <a:pPr algn="ctr"/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Программы «7 класс» за 2022/2023 учебный год</a:t>
            </a:r>
          </a:p>
        </p:txBody>
      </p:sp>
      <p:pic>
        <p:nvPicPr>
          <p:cNvPr id="12" name="Рисунок 11" descr="Изображение выглядит как текст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17F30346-3523-73E5-3409-A41B30D0DF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283" y="225083"/>
            <a:ext cx="4677564" cy="6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B2E78DE-350A-4886-ADA4-60A2A45F9715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410337" y="1813510"/>
            <a:ext cx="93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Методическое обеспечение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0459C-FC6B-273C-39B3-B7C72642AA89}"/>
              </a:ext>
            </a:extLst>
          </p:cNvPr>
          <p:cNvSpPr txBox="1"/>
          <p:nvPr/>
        </p:nvSpPr>
        <p:spPr>
          <a:xfrm>
            <a:off x="754602" y="3094206"/>
            <a:ext cx="108412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Авторские методические материалы по каждому предмету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Эффективные задания для детальной проработки знаний и навыков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Материалы, основанные на типовых заданиях ГИА, университетских олимпиад и творческих конкурсов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Все материалы утверждены УМС по довузовскому образованию НИУ ВШЭ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01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524000" y="1303173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102C69"/>
                </a:solidFill>
                <a:latin typeface="HSE Sans" panose="02000000000000000000" pitchFamily="2" charset="0"/>
              </a:rPr>
              <a:t>Клуб Эрудит 4-7 класс</a:t>
            </a:r>
          </a:p>
          <a:p>
            <a:pPr algn="ctr"/>
            <a:r>
              <a:rPr lang="ru-RU" sz="2400" b="1" dirty="0">
                <a:solidFill>
                  <a:srgbClr val="102C69"/>
                </a:solidFill>
                <a:latin typeface="HSE Sans" panose="02000000000000000000" pitchFamily="2" charset="0"/>
              </a:rPr>
              <a:t>Образовательная программа на основе игровых технологий</a:t>
            </a:r>
          </a:p>
          <a:p>
            <a:pPr algn="ctr"/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Изучаемые дисциплины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81166-3A2D-488A-4F0A-7184A208AA87}"/>
              </a:ext>
            </a:extLst>
          </p:cNvPr>
          <p:cNvSpPr txBox="1"/>
          <p:nvPr/>
        </p:nvSpPr>
        <p:spPr>
          <a:xfrm>
            <a:off x="1041399" y="2805311"/>
            <a:ext cx="105876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Занимательная математика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Финансовая грамотность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IT-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трек: Разработка мобильных приложений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Трек творчество: Живопись и дизайн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Трек кругозор: Право / Историческая география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Предпринимательский трек: Основы предпринимательства / Маркетинг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Семейная психология (для родителей)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Английский язык от 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A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до 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Z</a:t>
            </a:r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6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97768" y="1304744"/>
            <a:ext cx="7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Клуб Эрудит 4-7 классы</a:t>
            </a:r>
          </a:p>
          <a:p>
            <a:pPr algn="ctr"/>
            <a:r>
              <a:rPr lang="ru-RU" sz="3200" dirty="0">
                <a:solidFill>
                  <a:srgbClr val="102C69"/>
                </a:solidFill>
                <a:latin typeface="HSE Sans" panose="02000000000000000000" pitchFamily="2" charset="0"/>
              </a:rPr>
              <a:t>Особенности обучения</a:t>
            </a:r>
            <a:r>
              <a:rPr lang="en-US" sz="3200" dirty="0">
                <a:solidFill>
                  <a:srgbClr val="102C69"/>
                </a:solidFill>
                <a:latin typeface="HSE Sans" panose="02000000000000000000" pitchFamily="2" charset="0"/>
              </a:rPr>
              <a:t> </a:t>
            </a:r>
            <a:endParaRPr lang="ru-RU" sz="32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A15FEA5-CC61-0F20-473C-B6A789FD6C4B}"/>
              </a:ext>
            </a:extLst>
          </p:cNvPr>
          <p:cNvSpPr/>
          <p:nvPr/>
        </p:nvSpPr>
        <p:spPr>
          <a:xfrm>
            <a:off x="1732546" y="2867733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483A9CE-ABDC-4D31-FE48-FE276AEA7954}"/>
              </a:ext>
            </a:extLst>
          </p:cNvPr>
          <p:cNvSpPr/>
          <p:nvPr/>
        </p:nvSpPr>
        <p:spPr>
          <a:xfrm>
            <a:off x="1881375" y="3519773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E400096-A558-0C78-40D5-C168636A1CA8}"/>
              </a:ext>
            </a:extLst>
          </p:cNvPr>
          <p:cNvSpPr/>
          <p:nvPr/>
        </p:nvSpPr>
        <p:spPr>
          <a:xfrm>
            <a:off x="5252117" y="2867733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47A396C-C041-717A-B87E-7C66FCADA20E}"/>
              </a:ext>
            </a:extLst>
          </p:cNvPr>
          <p:cNvSpPr/>
          <p:nvPr/>
        </p:nvSpPr>
        <p:spPr>
          <a:xfrm>
            <a:off x="5406758" y="3535410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FE529B-4088-FFB1-6403-FF495FC2BFB1}"/>
              </a:ext>
            </a:extLst>
          </p:cNvPr>
          <p:cNvSpPr txBox="1"/>
          <p:nvPr/>
        </p:nvSpPr>
        <p:spPr>
          <a:xfrm>
            <a:off x="1991897" y="2889079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Формат обучения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51283-0127-FC6C-39CC-6D11F9E6E9AE}"/>
              </a:ext>
            </a:extLst>
          </p:cNvPr>
          <p:cNvSpPr txBox="1"/>
          <p:nvPr/>
        </p:nvSpPr>
        <p:spPr>
          <a:xfrm>
            <a:off x="5517279" y="3023565"/>
            <a:ext cx="147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Расписание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9562C8-108A-57A4-1F3C-17BFCC69AAAC}"/>
              </a:ext>
            </a:extLst>
          </p:cNvPr>
          <p:cNvSpPr txBox="1"/>
          <p:nvPr/>
        </p:nvSpPr>
        <p:spPr>
          <a:xfrm>
            <a:off x="1991897" y="4043167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Очно</a:t>
            </a:r>
          </a:p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В группе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353977-0450-5F23-29DB-3EED867DF1AF}"/>
              </a:ext>
            </a:extLst>
          </p:cNvPr>
          <p:cNvSpPr txBox="1"/>
          <p:nvPr/>
        </p:nvSpPr>
        <p:spPr>
          <a:xfrm>
            <a:off x="5406758" y="3906498"/>
            <a:ext cx="1586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Суббота</a:t>
            </a:r>
          </a:p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12:00– 15:00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B06A50-006E-2A84-745C-551E5E17B692}"/>
              </a:ext>
            </a:extLst>
          </p:cNvPr>
          <p:cNvSpPr txBox="1"/>
          <p:nvPr/>
        </p:nvSpPr>
        <p:spPr>
          <a:xfrm>
            <a:off x="1711904" y="5581020"/>
            <a:ext cx="873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32 учебные недели – 4 модуля + 4 периода каникул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Занятия только в формате офлайн                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2BDC046-7E6F-B2C9-6270-264BABB238AA}"/>
              </a:ext>
            </a:extLst>
          </p:cNvPr>
          <p:cNvSpPr/>
          <p:nvPr/>
        </p:nvSpPr>
        <p:spPr>
          <a:xfrm>
            <a:off x="8593732" y="2808097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FA156316-90EE-E571-ACC6-9DC74E16B432}"/>
              </a:ext>
            </a:extLst>
          </p:cNvPr>
          <p:cNvSpPr/>
          <p:nvPr/>
        </p:nvSpPr>
        <p:spPr>
          <a:xfrm>
            <a:off x="8751794" y="3495879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1E133-8243-0E70-4771-49E8FE74A862}"/>
              </a:ext>
            </a:extLst>
          </p:cNvPr>
          <p:cNvSpPr txBox="1"/>
          <p:nvPr/>
        </p:nvSpPr>
        <p:spPr>
          <a:xfrm>
            <a:off x="8858896" y="2838357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Контроль знаний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CF235E-806C-48E4-1A3B-00B370A98C84}"/>
              </a:ext>
            </a:extLst>
          </p:cNvPr>
          <p:cNvSpPr txBox="1"/>
          <p:nvPr/>
        </p:nvSpPr>
        <p:spPr>
          <a:xfrm>
            <a:off x="8751795" y="3557442"/>
            <a:ext cx="1586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Текущий контроль</a:t>
            </a:r>
          </a:p>
          <a:p>
            <a:pPr algn="ctr"/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Командная </a:t>
            </a: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игра</a:t>
            </a: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«Лабиринт»</a:t>
            </a:r>
          </a:p>
          <a:p>
            <a:pPr algn="ctr"/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2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97768" y="1304744"/>
            <a:ext cx="7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«7 класс»</a:t>
            </a:r>
          </a:p>
          <a:p>
            <a:pPr algn="ctr"/>
            <a:r>
              <a:rPr lang="ru-RU" sz="3200" dirty="0">
                <a:solidFill>
                  <a:srgbClr val="102C69"/>
                </a:solidFill>
                <a:latin typeface="HSE Sans" panose="02000000000000000000" pitchFamily="2" charset="0"/>
              </a:rPr>
              <a:t>Изучаемые дисциплины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81166-3A2D-488A-4F0A-7184A208AA87}"/>
              </a:ext>
            </a:extLst>
          </p:cNvPr>
          <p:cNvSpPr txBox="1"/>
          <p:nvPr/>
        </p:nvSpPr>
        <p:spPr>
          <a:xfrm>
            <a:off x="1164832" y="2793946"/>
            <a:ext cx="76577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ОБЩЕОБРАЗОВАТЕЛЬНЫЕ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Математика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Русский язык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Английский язык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ПРЕДПРОФИЛЬНЫЕ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Основы программирования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Дизайн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Экономика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Основы журналистики и </a:t>
            </a:r>
            <a:r>
              <a:rPr lang="ru-RU" sz="2200" dirty="0" err="1">
                <a:solidFill>
                  <a:srgbClr val="102C69"/>
                </a:solidFill>
                <a:latin typeface="HSE Sans" panose="02000000000000000000" pitchFamily="2" charset="0"/>
              </a:rPr>
              <a:t>медиакоммуникаций</a:t>
            </a:r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Закрывающая квадратная скобка 10">
            <a:extLst>
              <a:ext uri="{FF2B5EF4-FFF2-40B4-BE49-F238E27FC236}">
                <a16:creationId xmlns:a16="http://schemas.microsoft.com/office/drawing/2014/main" id="{E144D144-0952-6FBE-6B07-32D4FA92E5F2}"/>
              </a:ext>
            </a:extLst>
          </p:cNvPr>
          <p:cNvSpPr/>
          <p:nvPr/>
        </p:nvSpPr>
        <p:spPr>
          <a:xfrm>
            <a:off x="7852427" y="4727310"/>
            <a:ext cx="253321" cy="1442671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крывающая квадратная скобка 11">
            <a:extLst>
              <a:ext uri="{FF2B5EF4-FFF2-40B4-BE49-F238E27FC236}">
                <a16:creationId xmlns:a16="http://schemas.microsoft.com/office/drawing/2014/main" id="{F5010775-F1A2-C097-7CA5-42061937EE97}"/>
              </a:ext>
            </a:extLst>
          </p:cNvPr>
          <p:cNvSpPr/>
          <p:nvPr/>
        </p:nvSpPr>
        <p:spPr>
          <a:xfrm>
            <a:off x="4691473" y="2854623"/>
            <a:ext cx="253321" cy="1322033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50B9A5-1CD1-E589-6A50-867748AF3F07}"/>
              </a:ext>
            </a:extLst>
          </p:cNvPr>
          <p:cNvSpPr txBox="1"/>
          <p:nvPr/>
        </p:nvSpPr>
        <p:spPr>
          <a:xfrm>
            <a:off x="5001979" y="3402618"/>
            <a:ext cx="2658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Входят в рейтинг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BC9A8D-162F-8A70-4377-30AA336281EA}"/>
              </a:ext>
            </a:extLst>
          </p:cNvPr>
          <p:cNvSpPr txBox="1"/>
          <p:nvPr/>
        </p:nvSpPr>
        <p:spPr>
          <a:xfrm>
            <a:off x="8212236" y="4868623"/>
            <a:ext cx="2658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Для получения дополнительных преференций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2086652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896017" y="1343790"/>
            <a:ext cx="7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«7 класс»</a:t>
            </a:r>
          </a:p>
          <a:p>
            <a:pPr algn="ctr"/>
            <a:r>
              <a:rPr lang="ru-RU" sz="3200" dirty="0">
                <a:solidFill>
                  <a:srgbClr val="102C69"/>
                </a:solidFill>
                <a:latin typeface="HSE Sans" panose="02000000000000000000" pitchFamily="2" charset="0"/>
              </a:rPr>
              <a:t>Особенности обучения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A15FEA5-CC61-0F20-473C-B6A789FD6C4B}"/>
              </a:ext>
            </a:extLst>
          </p:cNvPr>
          <p:cNvSpPr/>
          <p:nvPr/>
        </p:nvSpPr>
        <p:spPr>
          <a:xfrm>
            <a:off x="1729311" y="2842286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483A9CE-ABDC-4D31-FE48-FE276AEA7954}"/>
              </a:ext>
            </a:extLst>
          </p:cNvPr>
          <p:cNvSpPr/>
          <p:nvPr/>
        </p:nvSpPr>
        <p:spPr>
          <a:xfrm>
            <a:off x="1886735" y="3504717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E400096-A558-0C78-40D5-C168636A1CA8}"/>
              </a:ext>
            </a:extLst>
          </p:cNvPr>
          <p:cNvSpPr/>
          <p:nvPr/>
        </p:nvSpPr>
        <p:spPr>
          <a:xfrm>
            <a:off x="3898213" y="2842286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47A396C-C041-717A-B87E-7C66FCADA20E}"/>
              </a:ext>
            </a:extLst>
          </p:cNvPr>
          <p:cNvSpPr/>
          <p:nvPr/>
        </p:nvSpPr>
        <p:spPr>
          <a:xfrm>
            <a:off x="4052854" y="3528576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B0A95C-70BC-51C0-B80E-3D710C849BDE}"/>
              </a:ext>
            </a:extLst>
          </p:cNvPr>
          <p:cNvSpPr/>
          <p:nvPr/>
        </p:nvSpPr>
        <p:spPr>
          <a:xfrm>
            <a:off x="6095691" y="2828080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20CADDE-FAE6-99CA-049D-AE45A91F3501}"/>
              </a:ext>
            </a:extLst>
          </p:cNvPr>
          <p:cNvSpPr/>
          <p:nvPr/>
        </p:nvSpPr>
        <p:spPr>
          <a:xfrm>
            <a:off x="6250332" y="3523611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B806812-439C-1F25-4904-8C31832A42DE}"/>
              </a:ext>
            </a:extLst>
          </p:cNvPr>
          <p:cNvSpPr/>
          <p:nvPr/>
        </p:nvSpPr>
        <p:spPr>
          <a:xfrm>
            <a:off x="8278299" y="2818906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4E420401-E2B6-E4A6-90BA-3AF7FE8DD366}"/>
              </a:ext>
            </a:extLst>
          </p:cNvPr>
          <p:cNvSpPr/>
          <p:nvPr/>
        </p:nvSpPr>
        <p:spPr>
          <a:xfrm>
            <a:off x="8438592" y="3531767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FE529B-4088-FFB1-6403-FF495FC2BFB1}"/>
              </a:ext>
            </a:extLst>
          </p:cNvPr>
          <p:cNvSpPr txBox="1"/>
          <p:nvPr/>
        </p:nvSpPr>
        <p:spPr>
          <a:xfrm>
            <a:off x="1996178" y="2868786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Формат обучения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51283-0127-FC6C-39CC-6D11F9E6E9AE}"/>
              </a:ext>
            </a:extLst>
          </p:cNvPr>
          <p:cNvSpPr txBox="1"/>
          <p:nvPr/>
        </p:nvSpPr>
        <p:spPr>
          <a:xfrm>
            <a:off x="4163377" y="2992696"/>
            <a:ext cx="13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Занятия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21CC02-8B66-80CA-EDF6-C8592C90274D}"/>
              </a:ext>
            </a:extLst>
          </p:cNvPr>
          <p:cNvSpPr txBox="1"/>
          <p:nvPr/>
        </p:nvSpPr>
        <p:spPr>
          <a:xfrm>
            <a:off x="6287747" y="2992696"/>
            <a:ext cx="147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Расписание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94504F-860F-A8B0-2904-EF72963992A4}"/>
              </a:ext>
            </a:extLst>
          </p:cNvPr>
          <p:cNvSpPr txBox="1"/>
          <p:nvPr/>
        </p:nvSpPr>
        <p:spPr>
          <a:xfrm>
            <a:off x="8543463" y="2854196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Контроль знаний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AEF99-B10D-994F-E72B-774BBC8B70FB}"/>
              </a:ext>
            </a:extLst>
          </p:cNvPr>
          <p:cNvSpPr txBox="1"/>
          <p:nvPr/>
        </p:nvSpPr>
        <p:spPr>
          <a:xfrm>
            <a:off x="1980187" y="3882027"/>
            <a:ext cx="1365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Только очно</a:t>
            </a:r>
          </a:p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1 предмет – 2 </a:t>
            </a:r>
            <a:r>
              <a:rPr lang="ru-RU" dirty="0" err="1">
                <a:solidFill>
                  <a:srgbClr val="102C69"/>
                </a:solidFill>
                <a:latin typeface="HSE Sans" panose="02000000000000000000" pitchFamily="2" charset="0"/>
              </a:rPr>
              <a:t>ак.часа</a:t>
            </a: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A1A79-2404-5A3B-F1B5-231F78F3A1E9}"/>
              </a:ext>
            </a:extLst>
          </p:cNvPr>
          <p:cNvSpPr txBox="1"/>
          <p:nvPr/>
        </p:nvSpPr>
        <p:spPr>
          <a:xfrm>
            <a:off x="4052853" y="4112859"/>
            <a:ext cx="158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В группе</a:t>
            </a:r>
          </a:p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D031F-411F-7270-4209-E14FA3D51409}"/>
              </a:ext>
            </a:extLst>
          </p:cNvPr>
          <p:cNvSpPr txBox="1"/>
          <p:nvPr/>
        </p:nvSpPr>
        <p:spPr>
          <a:xfrm>
            <a:off x="6360854" y="3566662"/>
            <a:ext cx="136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Зависит от количества предметов</a:t>
            </a:r>
          </a:p>
          <a:p>
            <a:pPr algn="ctr"/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Вторник</a:t>
            </a: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Суббота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E43C1-FD2A-B20F-A1A3-0FC7C61676C4}"/>
              </a:ext>
            </a:extLst>
          </p:cNvPr>
          <p:cNvSpPr txBox="1"/>
          <p:nvPr/>
        </p:nvSpPr>
        <p:spPr>
          <a:xfrm>
            <a:off x="8359267" y="3697928"/>
            <a:ext cx="1772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Текущий контроль</a:t>
            </a:r>
          </a:p>
          <a:p>
            <a:pPr algn="ctr"/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Промежуточный контроль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311" y="5417360"/>
            <a:ext cx="537104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33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850232" y="1304744"/>
            <a:ext cx="1058680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Программы для 8 и 9 класса</a:t>
            </a:r>
            <a:endParaRPr lang="en-US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Двухгодичная программа</a:t>
            </a:r>
            <a:r>
              <a:rPr lang="en-US" sz="2000" dirty="0">
                <a:solidFill>
                  <a:srgbClr val="102C69"/>
                </a:solidFill>
                <a:latin typeface="HSE Sans" panose="02000000000000000000" pitchFamily="2" charset="0"/>
              </a:rPr>
              <a:t> (</a:t>
            </a: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базовая) - </a:t>
            </a:r>
            <a:r>
              <a:rPr lang="ru-RU" sz="2000" dirty="0" smtClean="0">
                <a:solidFill>
                  <a:srgbClr val="102C69"/>
                </a:solidFill>
                <a:latin typeface="HSE Sans" panose="02000000000000000000" pitchFamily="2" charset="0"/>
              </a:rPr>
              <a:t>112 </a:t>
            </a:r>
            <a:r>
              <a:rPr lang="ru-RU" sz="2000" dirty="0" err="1" smtClean="0">
                <a:solidFill>
                  <a:srgbClr val="102C69"/>
                </a:solidFill>
                <a:latin typeface="HSE Sans" panose="02000000000000000000" pitchFamily="2" charset="0"/>
              </a:rPr>
              <a:t>ак.часов</a:t>
            </a:r>
            <a:r>
              <a:rPr lang="ru-RU" sz="2000" dirty="0" smtClean="0">
                <a:solidFill>
                  <a:srgbClr val="102C69"/>
                </a:solidFill>
                <a:latin typeface="HSE Sans" panose="02000000000000000000" pitchFamily="2" charset="0"/>
              </a:rPr>
              <a:t> за </a:t>
            </a:r>
            <a:r>
              <a:rPr lang="ru-RU" sz="2000" smtClean="0">
                <a:solidFill>
                  <a:srgbClr val="102C69"/>
                </a:solidFill>
                <a:latin typeface="HSE Sans" panose="02000000000000000000" pitchFamily="2" charset="0"/>
              </a:rPr>
              <a:t>два года</a:t>
            </a:r>
            <a:endParaRPr lang="ru-RU" sz="20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     по одному предмету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«9 класс» (углубленная) - </a:t>
            </a:r>
            <a:r>
              <a:rPr lang="ru-RU" sz="2000" dirty="0" smtClean="0">
                <a:solidFill>
                  <a:srgbClr val="102C69"/>
                </a:solidFill>
                <a:latin typeface="HSE Sans" panose="02000000000000000000" pitchFamily="2" charset="0"/>
              </a:rPr>
              <a:t>56 </a:t>
            </a:r>
            <a:r>
              <a:rPr lang="ru-RU" sz="2000" dirty="0" err="1">
                <a:solidFill>
                  <a:srgbClr val="102C69"/>
                </a:solidFill>
                <a:latin typeface="HSE Sans" panose="02000000000000000000" pitchFamily="2" charset="0"/>
              </a:rPr>
              <a:t>ак.часа</a:t>
            </a: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 в год </a:t>
            </a:r>
          </a:p>
          <a:p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     по одному предмету </a:t>
            </a:r>
          </a:p>
          <a:p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ОБЩЕОБРАЗОВАТЕЛЬНЫЕ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Математика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Русский язык                                  Входят в рейтинг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Английский язык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ПРЕДПРОФИЛЬНЫЕ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Основы программирования                                             Для получения дополнительных преференций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Дизайн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Экономика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Основы журналистики и </a:t>
            </a:r>
            <a:r>
              <a:rPr lang="ru-RU" dirty="0" err="1">
                <a:solidFill>
                  <a:srgbClr val="102C69"/>
                </a:solidFill>
                <a:latin typeface="HSE Sans" panose="02000000000000000000" pitchFamily="2" charset="0"/>
              </a:rPr>
              <a:t>медиакоммуникаций</a:t>
            </a: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0" name="Закрывающая квадратная скобка 11">
            <a:extLst>
              <a:ext uri="{FF2B5EF4-FFF2-40B4-BE49-F238E27FC236}">
                <a16:creationId xmlns:a16="http://schemas.microsoft.com/office/drawing/2014/main" id="{F5010775-F1A2-C097-7CA5-42061937EE97}"/>
              </a:ext>
            </a:extLst>
          </p:cNvPr>
          <p:cNvSpPr/>
          <p:nvPr/>
        </p:nvSpPr>
        <p:spPr>
          <a:xfrm>
            <a:off x="3984734" y="3602038"/>
            <a:ext cx="253321" cy="1034629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крывающая квадратная скобка 10">
            <a:extLst>
              <a:ext uri="{FF2B5EF4-FFF2-40B4-BE49-F238E27FC236}">
                <a16:creationId xmlns:a16="http://schemas.microsoft.com/office/drawing/2014/main" id="{E144D144-0952-6FBE-6B07-32D4FA92E5F2}"/>
              </a:ext>
            </a:extLst>
          </p:cNvPr>
          <p:cNvSpPr/>
          <p:nvPr/>
        </p:nvSpPr>
        <p:spPr>
          <a:xfrm>
            <a:off x="5935705" y="4964699"/>
            <a:ext cx="253321" cy="1205957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4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		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		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	32 учебные недели – 4 модуля + 4 периода каникул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896017" y="1343790"/>
            <a:ext cx="779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Программы для 8 и 9 класса</a:t>
            </a:r>
          </a:p>
          <a:p>
            <a:pPr algn="ctr"/>
            <a:r>
              <a:rPr lang="ru-RU" sz="3200" dirty="0">
                <a:solidFill>
                  <a:srgbClr val="102C69"/>
                </a:solidFill>
                <a:latin typeface="HSE Sans" panose="02000000000000000000" pitchFamily="2" charset="0"/>
              </a:rPr>
              <a:t>Особенности обучения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A15FEA5-CC61-0F20-473C-B6A789FD6C4B}"/>
              </a:ext>
            </a:extLst>
          </p:cNvPr>
          <p:cNvSpPr/>
          <p:nvPr/>
        </p:nvSpPr>
        <p:spPr>
          <a:xfrm>
            <a:off x="1729311" y="2842286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483A9CE-ABDC-4D31-FE48-FE276AEA7954}"/>
              </a:ext>
            </a:extLst>
          </p:cNvPr>
          <p:cNvSpPr/>
          <p:nvPr/>
        </p:nvSpPr>
        <p:spPr>
          <a:xfrm>
            <a:off x="1886735" y="3504717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AE400096-A558-0C78-40D5-C168636A1CA8}"/>
              </a:ext>
            </a:extLst>
          </p:cNvPr>
          <p:cNvSpPr/>
          <p:nvPr/>
        </p:nvSpPr>
        <p:spPr>
          <a:xfrm>
            <a:off x="3898213" y="2842286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C47A396C-C041-717A-B87E-7C66FCADA20E}"/>
              </a:ext>
            </a:extLst>
          </p:cNvPr>
          <p:cNvSpPr/>
          <p:nvPr/>
        </p:nvSpPr>
        <p:spPr>
          <a:xfrm>
            <a:off x="4052854" y="3528576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B0A95C-70BC-51C0-B80E-3D710C849BDE}"/>
              </a:ext>
            </a:extLst>
          </p:cNvPr>
          <p:cNvSpPr/>
          <p:nvPr/>
        </p:nvSpPr>
        <p:spPr>
          <a:xfrm>
            <a:off x="6095691" y="2828080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820CADDE-FAE6-99CA-049D-AE45A91F3501}"/>
              </a:ext>
            </a:extLst>
          </p:cNvPr>
          <p:cNvSpPr/>
          <p:nvPr/>
        </p:nvSpPr>
        <p:spPr>
          <a:xfrm>
            <a:off x="6250332" y="3523611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6B806812-439C-1F25-4904-8C31832A42DE}"/>
              </a:ext>
            </a:extLst>
          </p:cNvPr>
          <p:cNvSpPr/>
          <p:nvPr/>
        </p:nvSpPr>
        <p:spPr>
          <a:xfrm>
            <a:off x="8278299" y="2818906"/>
            <a:ext cx="1896036" cy="2496867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4E420401-E2B6-E4A6-90BA-3AF7FE8DD366}"/>
              </a:ext>
            </a:extLst>
          </p:cNvPr>
          <p:cNvSpPr/>
          <p:nvPr/>
        </p:nvSpPr>
        <p:spPr>
          <a:xfrm>
            <a:off x="8438592" y="3531767"/>
            <a:ext cx="1586753" cy="1655763"/>
          </a:xfrm>
          <a:prstGeom prst="roundRect">
            <a:avLst/>
          </a:prstGeom>
          <a:solidFill>
            <a:srgbClr val="FFD525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FE529B-4088-FFB1-6403-FF495FC2BFB1}"/>
              </a:ext>
            </a:extLst>
          </p:cNvPr>
          <p:cNvSpPr txBox="1"/>
          <p:nvPr/>
        </p:nvSpPr>
        <p:spPr>
          <a:xfrm>
            <a:off x="1996178" y="2868786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Формат обучения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151283-0127-FC6C-39CC-6D11F9E6E9AE}"/>
              </a:ext>
            </a:extLst>
          </p:cNvPr>
          <p:cNvSpPr txBox="1"/>
          <p:nvPr/>
        </p:nvSpPr>
        <p:spPr>
          <a:xfrm>
            <a:off x="4163377" y="2992696"/>
            <a:ext cx="1365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Занятия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21CC02-8B66-80CA-EDF6-C8592C90274D}"/>
              </a:ext>
            </a:extLst>
          </p:cNvPr>
          <p:cNvSpPr txBox="1"/>
          <p:nvPr/>
        </p:nvSpPr>
        <p:spPr>
          <a:xfrm>
            <a:off x="6287747" y="2992696"/>
            <a:ext cx="147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Расписание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94504F-860F-A8B0-2904-EF72963992A4}"/>
              </a:ext>
            </a:extLst>
          </p:cNvPr>
          <p:cNvSpPr txBox="1"/>
          <p:nvPr/>
        </p:nvSpPr>
        <p:spPr>
          <a:xfrm>
            <a:off x="8543463" y="2854196"/>
            <a:ext cx="136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Контроль знаний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AEF99-B10D-994F-E72B-774BBC8B70FB}"/>
              </a:ext>
            </a:extLst>
          </p:cNvPr>
          <p:cNvSpPr txBox="1"/>
          <p:nvPr/>
        </p:nvSpPr>
        <p:spPr>
          <a:xfrm>
            <a:off x="1985560" y="3913482"/>
            <a:ext cx="136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Офлайн</a:t>
            </a:r>
          </a:p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Онлайн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A1A79-2404-5A3B-F1B5-231F78F3A1E9}"/>
              </a:ext>
            </a:extLst>
          </p:cNvPr>
          <p:cNvSpPr txBox="1"/>
          <p:nvPr/>
        </p:nvSpPr>
        <p:spPr>
          <a:xfrm>
            <a:off x="4049794" y="3882027"/>
            <a:ext cx="15867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В группе</a:t>
            </a:r>
          </a:p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Индивидуально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D031F-411F-7270-4209-E14FA3D51409}"/>
              </a:ext>
            </a:extLst>
          </p:cNvPr>
          <p:cNvSpPr txBox="1"/>
          <p:nvPr/>
        </p:nvSpPr>
        <p:spPr>
          <a:xfrm>
            <a:off x="6360854" y="3566662"/>
            <a:ext cx="136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Зависит от количества предметов</a:t>
            </a:r>
          </a:p>
          <a:p>
            <a:pPr algn="ctr"/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Будние дни</a:t>
            </a: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16:40-19:30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E43C1-FD2A-B20F-A1A3-0FC7C61676C4}"/>
              </a:ext>
            </a:extLst>
          </p:cNvPr>
          <p:cNvSpPr txBox="1"/>
          <p:nvPr/>
        </p:nvSpPr>
        <p:spPr>
          <a:xfrm>
            <a:off x="8326379" y="3697361"/>
            <a:ext cx="1866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Текущий контроль</a:t>
            </a:r>
          </a:p>
          <a:p>
            <a:pPr algn="ctr"/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algn="ctr"/>
            <a:r>
              <a:rPr lang="ru-RU" sz="1600" dirty="0">
                <a:solidFill>
                  <a:srgbClr val="102C69"/>
                </a:solidFill>
                <a:latin typeface="HSE Sans" panose="02000000000000000000" pitchFamily="2" charset="0"/>
              </a:rPr>
              <a:t>Промежуточный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17864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D60908E3-2F20-456E-AA8C-5C018D739F76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824788" y="1768694"/>
            <a:ext cx="854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Преференции при поступлении </a:t>
            </a:r>
          </a:p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в Лицей НИУ ВШЭ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97B29-8CAC-52F3-0106-1E68DFB218ED}"/>
              </a:ext>
            </a:extLst>
          </p:cNvPr>
          <p:cNvSpPr txBox="1"/>
          <p:nvPr/>
        </p:nvSpPr>
        <p:spPr>
          <a:xfrm>
            <a:off x="1041399" y="3056510"/>
            <a:ext cx="1030343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Возможность поступления в Лицей НИУ ВШЭ без вступительных испытаний по результатам обучения (для 7 и 9 классов)</a:t>
            </a:r>
          </a:p>
          <a:p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Математика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Русский язык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Английский язык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err="1">
                <a:solidFill>
                  <a:srgbClr val="102C69"/>
                </a:solidFill>
                <a:latin typeface="HSE Sans" panose="02000000000000000000" pitchFamily="2" charset="0"/>
              </a:rPr>
              <a:t>Предпрофиль</a:t>
            </a:r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1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7 класс – 23 квотных места для слушателей ФДП (в 2022-2023 учебном году)</a:t>
            </a:r>
          </a:p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9 класс – 108 квотных мест для слушателей ФДП (в 2022-2023 учебном году)</a:t>
            </a:r>
          </a:p>
          <a:p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64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0C8359F2-3F0E-41C7-B1ED-E0E5CBB60FFD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96A94-E0AB-B93D-1A1F-58F15D379C89}"/>
              </a:ext>
            </a:extLst>
          </p:cNvPr>
          <p:cNvSpPr txBox="1"/>
          <p:nvPr/>
        </p:nvSpPr>
        <p:spPr>
          <a:xfrm>
            <a:off x="6240381" y="2395240"/>
            <a:ext cx="495205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В 2022/2023 учебном году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46 - участников рейтинга в 7 классе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624 – проходной балл среди слушателей 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     8 класса ФДП 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solidFill>
                  <a:srgbClr val="102C69"/>
                </a:solidFill>
                <a:latin typeface="HSE Sans" panose="02000000000000000000" pitchFamily="2" charset="0"/>
              </a:rPr>
              <a:t>193</a:t>
            </a: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 – участников рейтинга в 9 классе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624 – проходной балл среди слушателей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      9 класса ФДП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1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EDB32-53C7-D408-04A0-D5D8ED000BD1}"/>
              </a:ext>
            </a:extLst>
          </p:cNvPr>
          <p:cNvSpPr txBox="1"/>
          <p:nvPr/>
        </p:nvSpPr>
        <p:spPr>
          <a:xfrm>
            <a:off x="1732546" y="1608277"/>
            <a:ext cx="882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Поступление в Лицей НИУ ВШЭ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F624599-B11B-7D6E-4109-E1A690C93E5B}"/>
              </a:ext>
            </a:extLst>
          </p:cNvPr>
          <p:cNvCxnSpPr>
            <a:cxnSpLocks/>
          </p:cNvCxnSpPr>
          <p:nvPr/>
        </p:nvCxnSpPr>
        <p:spPr>
          <a:xfrm>
            <a:off x="6096000" y="2803358"/>
            <a:ext cx="0" cy="3392473"/>
          </a:xfrm>
          <a:prstGeom prst="line">
            <a:avLst/>
          </a:prstGeom>
          <a:ln w="19050">
            <a:solidFill>
              <a:srgbClr val="102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A0D772-2440-7631-311F-4D61593BC7A9}"/>
              </a:ext>
            </a:extLst>
          </p:cNvPr>
          <p:cNvSpPr txBox="1"/>
          <p:nvPr/>
        </p:nvSpPr>
        <p:spPr>
          <a:xfrm>
            <a:off x="999562" y="2295069"/>
            <a:ext cx="4952057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По результатам рейтинга слушателей 7 и 9 класса</a:t>
            </a:r>
          </a:p>
          <a:p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По итогам трех модулей обучения</a:t>
            </a:r>
          </a:p>
          <a:p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По трем дисциплинам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Математика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Русский язык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Английский язык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Дополнительные 30 баллов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За успешное освоение Предпрофильного предмета</a:t>
            </a:r>
          </a:p>
          <a:p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0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3986356F-04F8-4B55-8F6E-8410B454D29B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041399" y="2350625"/>
            <a:ext cx="68994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Декан,</a:t>
            </a:r>
          </a:p>
          <a:p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кандидат исторических наук</a:t>
            </a:r>
          </a:p>
          <a:p>
            <a:endParaRPr lang="ru-RU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Светлана Васильевна</a:t>
            </a:r>
          </a:p>
          <a:p>
            <a:r>
              <a:rPr lang="ru-RU" sz="4000" b="1" dirty="0" err="1">
                <a:solidFill>
                  <a:srgbClr val="102C69"/>
                </a:solidFill>
                <a:latin typeface="HSE Sans" panose="02000000000000000000" pitchFamily="2" charset="0"/>
              </a:rPr>
              <a:t>Квашонкина</a:t>
            </a:r>
            <a:endParaRPr lang="ru-RU" sz="4000" b="1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6084A0-CF14-906F-AB17-41D1C1CCB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0" y="1524000"/>
            <a:ext cx="254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50936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4B52B40-DAF8-441B-BD1F-238322BB5822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96A94-E0AB-B93D-1A1F-58F15D379C89}"/>
              </a:ext>
            </a:extLst>
          </p:cNvPr>
          <p:cNvSpPr txBox="1"/>
          <p:nvPr/>
        </p:nvSpPr>
        <p:spPr>
          <a:xfrm>
            <a:off x="6259486" y="2494796"/>
            <a:ext cx="53363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HSE Sans" panose="02000000000000000000" pitchFamily="2" charset="0"/>
              </a:rPr>
              <a:t>Победителям: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HSE Sans" panose="02000000000000000000" pitchFamily="2" charset="0"/>
              </a:rPr>
              <a:t>право обучаться на ФДП за счет Факультета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HSE Sans" panose="02000000000000000000" pitchFamily="2" charset="0"/>
              </a:rPr>
              <a:t>право бесплатно участвовать в образовательной программе выездных Летних Школ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HSE Sans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HSE Sans" panose="02000000000000000000" pitchFamily="2" charset="0"/>
              </a:rPr>
              <a:t>Призерам: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HSE Sans" panose="02000000000000000000" pitchFamily="2" charset="0"/>
              </a:rPr>
              <a:t>Скидка 30% на обучение на Факультете довузовской подготовки НИУ ВШЭ: в «Клубе Эрудит» или по одному из предметов</a:t>
            </a:r>
            <a:endParaRPr lang="ru-RU" sz="20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EDB32-53C7-D408-04A0-D5D8ED000BD1}"/>
              </a:ext>
            </a:extLst>
          </p:cNvPr>
          <p:cNvSpPr txBox="1"/>
          <p:nvPr/>
        </p:nvSpPr>
        <p:spPr>
          <a:xfrm>
            <a:off x="1732546" y="1608277"/>
            <a:ext cx="882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Интеллектуальный Турнира </a:t>
            </a:r>
            <a:r>
              <a:rPr lang="en-US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TESLA</a:t>
            </a:r>
            <a:endParaRPr lang="ru-RU" sz="3200" b="1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B17CF-50D1-B9DC-F79D-AFEF0748195D}"/>
              </a:ext>
            </a:extLst>
          </p:cNvPr>
          <p:cNvSpPr txBox="1"/>
          <p:nvPr/>
        </p:nvSpPr>
        <p:spPr>
          <a:xfrm>
            <a:off x="807882" y="2492829"/>
            <a:ext cx="533636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T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 – technology /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Компьютерные технологии</a:t>
            </a:r>
          </a:p>
          <a:p>
            <a:endParaRPr lang="ru-RU" sz="1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Е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 – 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entrepreneurship /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Предпринимательство</a:t>
            </a:r>
          </a:p>
          <a:p>
            <a:endParaRPr lang="ru-RU" sz="1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en-US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S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 – science /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Естественные и социальные науки</a:t>
            </a:r>
          </a:p>
          <a:p>
            <a:endParaRPr lang="ru-RU" sz="1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en-US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L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 – linguistic skills /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Языки и литература</a:t>
            </a:r>
          </a:p>
          <a:p>
            <a:endParaRPr lang="ru-RU" sz="1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en-US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A</a:t>
            </a:r>
            <a:r>
              <a:rPr lang="en-US" sz="2200" dirty="0">
                <a:solidFill>
                  <a:srgbClr val="102C69"/>
                </a:solidFill>
                <a:latin typeface="HSE Sans" panose="02000000000000000000" pitchFamily="2" charset="0"/>
              </a:rPr>
              <a:t> – art &amp; design /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 История культуры и искусство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9AC4CD8-2AAF-2FFC-32D2-68E1ED0A5A83}"/>
              </a:ext>
            </a:extLst>
          </p:cNvPr>
          <p:cNvCxnSpPr>
            <a:cxnSpLocks/>
          </p:cNvCxnSpPr>
          <p:nvPr/>
        </p:nvCxnSpPr>
        <p:spPr>
          <a:xfrm>
            <a:off x="6096000" y="2803358"/>
            <a:ext cx="0" cy="3392473"/>
          </a:xfrm>
          <a:prstGeom prst="line">
            <a:avLst/>
          </a:prstGeom>
          <a:ln w="19050">
            <a:solidFill>
              <a:srgbClr val="102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1AA5CB-F371-464B-86F3-93F9B62420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135" y="444600"/>
            <a:ext cx="2228833" cy="222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1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97765" y="1632320"/>
            <a:ext cx="779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Учимся не только за партой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8BD231-78B2-4902-AC7D-2595F17AF085}"/>
              </a:ext>
            </a:extLst>
          </p:cNvPr>
          <p:cNvSpPr txBox="1"/>
          <p:nvPr/>
        </p:nvSpPr>
        <p:spPr>
          <a:xfrm>
            <a:off x="4736679" y="5513242"/>
            <a:ext cx="271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Образовательные </a:t>
            </a:r>
          </a:p>
          <a:p>
            <a:pPr algn="ctr"/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путешествия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BE04C0-D074-409D-77E7-D5CB2D3D8A11}"/>
              </a:ext>
            </a:extLst>
          </p:cNvPr>
          <p:cNvSpPr txBox="1"/>
          <p:nvPr/>
        </p:nvSpPr>
        <p:spPr>
          <a:xfrm>
            <a:off x="1172554" y="5379920"/>
            <a:ext cx="3107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Профориентационные экскурсии и мероприятия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79856-09C1-450B-FBC4-7D19558A8B52}"/>
              </a:ext>
            </a:extLst>
          </p:cNvPr>
          <p:cNvSpPr txBox="1"/>
          <p:nvPr/>
        </p:nvSpPr>
        <p:spPr>
          <a:xfrm>
            <a:off x="8067382" y="5512434"/>
            <a:ext cx="310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Каникулярные</a:t>
            </a:r>
          </a:p>
          <a:p>
            <a:pPr algn="ctr"/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школы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334AA-E34A-12D9-26C9-ADC767FED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223" y="2460543"/>
            <a:ext cx="2718632" cy="293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D635DEA-FD13-661F-924C-8C67F8879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563" y="2473832"/>
            <a:ext cx="2718631" cy="2922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9E3C20-73FD-CECB-D9AC-50AC3A64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504" y="2489237"/>
            <a:ext cx="2718631" cy="293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06790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477E03-35C8-D882-8A32-C68C98314623}"/>
              </a:ext>
            </a:extLst>
          </p:cNvPr>
          <p:cNvSpPr>
            <a:spLocks noChangeAspect="1"/>
          </p:cNvSpPr>
          <p:nvPr/>
        </p:nvSpPr>
        <p:spPr>
          <a:xfrm>
            <a:off x="596153" y="444600"/>
            <a:ext cx="10999694" cy="596880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97765" y="1632320"/>
            <a:ext cx="779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Летние школы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82D359-7F74-BB60-5D8A-28F4AB448A7C}"/>
              </a:ext>
            </a:extLst>
          </p:cNvPr>
          <p:cNvSpPr txBox="1"/>
          <p:nvPr/>
        </p:nvSpPr>
        <p:spPr>
          <a:xfrm>
            <a:off x="908028" y="2633622"/>
            <a:ext cx="9559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HSE Sans" panose="02000000000000000000" pitchFamily="2" charset="0"/>
              </a:rPr>
              <a:t>5 – 16 июня – </a:t>
            </a:r>
            <a:r>
              <a:rPr lang="ru-RU" sz="2400" dirty="0">
                <a:latin typeface="HSE Sans" panose="02000000000000000000" pitchFamily="2" charset="0"/>
              </a:rPr>
              <a:t>Ключи к успеху (5-7 классы)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HSE Sans" panose="02000000000000000000" pitchFamily="2" charset="0"/>
              </a:rPr>
              <a:t>19 – 30 июня – </a:t>
            </a:r>
            <a:r>
              <a:rPr lang="en-US" sz="2400" dirty="0">
                <a:latin typeface="HSE Sans" panose="02000000000000000000" pitchFamily="2" charset="0"/>
              </a:rPr>
              <a:t>IT </a:t>
            </a:r>
            <a:r>
              <a:rPr lang="ru-RU" sz="2400" dirty="0">
                <a:latin typeface="HSE Sans" panose="02000000000000000000" pitchFamily="2" charset="0"/>
              </a:rPr>
              <a:t>Школа (5-7 классы)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HSE Sans" panose="02000000000000000000" pitchFamily="2" charset="0"/>
              </a:rPr>
              <a:t>19 - 23 июня – Школа олимпиадного программирования (8-10 классы)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HSE Sans" panose="02000000000000000000" pitchFamily="2" charset="0"/>
              </a:rPr>
              <a:t>19 – 23 июня – Школа дизайна (8-10 классы)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400" dirty="0"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HSE Sans" panose="02000000000000000000" pitchFamily="2" charset="0"/>
              </a:rPr>
              <a:t>19 – 23 июня - Школа медиа и журналистики (8-10 классы)</a:t>
            </a: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C1AEDD-7C8A-4AFC-8CD4-6EBA7E14B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206" y="786678"/>
            <a:ext cx="2368766" cy="23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74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70494BF-B5EB-43AB-9998-AECDCE46805F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96A94-E0AB-B93D-1A1F-58F15D379C89}"/>
              </a:ext>
            </a:extLst>
          </p:cNvPr>
          <p:cNvSpPr txBox="1"/>
          <p:nvPr/>
        </p:nvSpPr>
        <p:spPr>
          <a:xfrm>
            <a:off x="847164" y="2716306"/>
            <a:ext cx="7207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Шаг 1: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Заполнить анкету на сайте ФДП (с 14 августа)</a:t>
            </a:r>
          </a:p>
          <a:p>
            <a:endParaRPr lang="ru-RU" sz="2200" b="1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Шаг 2: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Выбрать онлайн оформление договора или записаться на заключение договора с личным присутствием</a:t>
            </a:r>
          </a:p>
          <a:p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b="1" dirty="0">
                <a:solidFill>
                  <a:srgbClr val="102C69"/>
                </a:solidFill>
                <a:latin typeface="HSE Sans" panose="02000000000000000000" pitchFamily="2" charset="0"/>
              </a:rPr>
              <a:t>Шаг 3: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Ознакомиться с важной информацией в Личном кабинете перед первым днем занятий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EDB32-53C7-D408-04A0-D5D8ED000BD1}"/>
              </a:ext>
            </a:extLst>
          </p:cNvPr>
          <p:cNvSpPr txBox="1"/>
          <p:nvPr/>
        </p:nvSpPr>
        <p:spPr>
          <a:xfrm>
            <a:off x="1732546" y="1608277"/>
            <a:ext cx="8823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Как заключить договор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F49E4B-3661-3137-41AF-68BE5EC77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259" y="3441515"/>
            <a:ext cx="2187763" cy="218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37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77072337-1D6A-4258-80FB-C26A4D5460F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96A94-E0AB-B93D-1A1F-58F15D379C89}"/>
              </a:ext>
            </a:extLst>
          </p:cNvPr>
          <p:cNvSpPr txBox="1"/>
          <p:nvPr/>
        </p:nvSpPr>
        <p:spPr>
          <a:xfrm>
            <a:off x="1840830" y="2457292"/>
            <a:ext cx="72076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Адрес: 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3-й </a:t>
            </a:r>
            <a:r>
              <a:rPr lang="ru-RU" sz="2200" dirty="0" err="1">
                <a:solidFill>
                  <a:srgbClr val="102C69"/>
                </a:solidFill>
                <a:latin typeface="HSE Sans" panose="02000000000000000000" pitchFamily="2" charset="0"/>
              </a:rPr>
              <a:t>Колобовский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 переулок, дом 8/2</a:t>
            </a:r>
          </a:p>
          <a:p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ст. метро «Цветной бульвар», «Трубная»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b="1" dirty="0">
                <a:solidFill>
                  <a:srgbClr val="102C69"/>
                </a:solidFill>
                <a:latin typeface="HSE Sans" panose="02000000000000000000" pitchFamily="2" charset="0"/>
              </a:rPr>
              <a:t>Телефон: 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+7 (495) 624-43-40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EDB32-53C7-D408-04A0-D5D8ED000BD1}"/>
              </a:ext>
            </a:extLst>
          </p:cNvPr>
          <p:cNvSpPr txBox="1"/>
          <p:nvPr/>
        </p:nvSpPr>
        <p:spPr>
          <a:xfrm>
            <a:off x="1844605" y="2255131"/>
            <a:ext cx="882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102C69"/>
                </a:solidFill>
                <a:latin typeface="HSE Sans" panose="02000000000000000000" pitchFamily="2" charset="0"/>
              </a:rPr>
              <a:t>Контакты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E9DD85-BF3C-AD96-F3DE-CA00A9BD8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104" y="3474912"/>
            <a:ext cx="2260725" cy="22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5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58047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B4C9BB18-A767-4826-B667-675457D3497D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58047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97768" y="1738552"/>
            <a:ext cx="779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Цифры и факты 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A1AE8F1-8AA1-DAA7-C5D5-D506E0CD850F}"/>
              </a:ext>
            </a:extLst>
          </p:cNvPr>
          <p:cNvCxnSpPr/>
          <p:nvPr/>
        </p:nvCxnSpPr>
        <p:spPr>
          <a:xfrm>
            <a:off x="2514600" y="3429000"/>
            <a:ext cx="7002379" cy="0"/>
          </a:xfrm>
          <a:prstGeom prst="straightConnector1">
            <a:avLst/>
          </a:prstGeom>
          <a:ln w="38100">
            <a:solidFill>
              <a:srgbClr val="102C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975D6B-5F92-E0EE-2AEA-74299379C85E}"/>
              </a:ext>
            </a:extLst>
          </p:cNvPr>
          <p:cNvSpPr txBox="1"/>
          <p:nvPr/>
        </p:nvSpPr>
        <p:spPr>
          <a:xfrm>
            <a:off x="1177089" y="3059668"/>
            <a:ext cx="111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02C69"/>
                </a:solidFill>
                <a:latin typeface="HSE Sans" panose="02000000000000000000" pitchFamily="2" charset="0"/>
              </a:rPr>
              <a:t>1994</a:t>
            </a:r>
            <a:endParaRPr lang="ru-RU" b="1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2A41D-0370-29CE-3E65-254F08B8C4C0}"/>
              </a:ext>
            </a:extLst>
          </p:cNvPr>
          <p:cNvSpPr txBox="1"/>
          <p:nvPr/>
        </p:nvSpPr>
        <p:spPr>
          <a:xfrm>
            <a:off x="9895975" y="3059668"/>
            <a:ext cx="1112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02C69"/>
                </a:solidFill>
                <a:latin typeface="HSE Sans" panose="02000000000000000000" pitchFamily="2" charset="0"/>
              </a:rPr>
              <a:t>2023</a:t>
            </a:r>
            <a:endParaRPr lang="ru-RU" b="1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8E74B-6C65-109E-D9A8-EC8839DDE0B2}"/>
              </a:ext>
            </a:extLst>
          </p:cNvPr>
          <p:cNvSpPr txBox="1"/>
          <p:nvPr/>
        </p:nvSpPr>
        <p:spPr>
          <a:xfrm>
            <a:off x="2197768" y="3610563"/>
            <a:ext cx="76982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102C69"/>
                </a:solidFill>
                <a:latin typeface="HSE Sans" panose="02000000000000000000" pitchFamily="2" charset="0"/>
              </a:rPr>
              <a:t>10 </a:t>
            </a: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образовательных программ с 4 по 11 класс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4 500+ слушателей ежегодно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50 000+ выпускников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Ежегодно в среднем около 75% выпускников ФДП поступают в НИУ ВШЭ</a:t>
            </a:r>
          </a:p>
        </p:txBody>
      </p:sp>
    </p:spTree>
    <p:extLst>
      <p:ext uri="{BB962C8B-B14F-4D97-AF65-F5344CB8AC3E}">
        <p14:creationId xmlns:p14="http://schemas.microsoft.com/office/powerpoint/2010/main" val="138448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243B897-EE82-4397-931F-85C3ED93AE24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2197768" y="1738552"/>
            <a:ext cx="7796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Преподавательский состав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8E74B-6C65-109E-D9A8-EC8839DDE0B2}"/>
              </a:ext>
            </a:extLst>
          </p:cNvPr>
          <p:cNvSpPr txBox="1"/>
          <p:nvPr/>
        </p:nvSpPr>
        <p:spPr>
          <a:xfrm>
            <a:off x="842211" y="2613392"/>
            <a:ext cx="5317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Более 120 преподавателей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72% эксперты ОГЭ и ЕГЭ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69% кандидаты наук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Около 25% выпускников ФДП</a:t>
            </a:r>
          </a:p>
          <a:p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    стали преподавателями НИУ ВШЭ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283345-A058-5823-148A-0CEB81F26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880" y="2723106"/>
            <a:ext cx="2191721" cy="2069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DE1366-6EC1-B290-8C01-121FA4750D87}"/>
              </a:ext>
            </a:extLst>
          </p:cNvPr>
          <p:cNvSpPr txBox="1"/>
          <p:nvPr/>
        </p:nvSpPr>
        <p:spPr>
          <a:xfrm>
            <a:off x="6160169" y="4937105"/>
            <a:ext cx="2374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Денис Сергеевич Чистяков</a:t>
            </a:r>
          </a:p>
          <a:p>
            <a:r>
              <a:rPr lang="ru-RU" sz="1200" dirty="0">
                <a:solidFill>
                  <a:srgbClr val="102C69"/>
                </a:solidFill>
                <a:latin typeface="HSE Sans" panose="02000000000000000000" pitchFamily="2" charset="0"/>
              </a:rPr>
              <a:t>Преподаватель ФДП и Лицея НИУ ВШЭ, методист</a:t>
            </a:r>
          </a:p>
          <a:p>
            <a:r>
              <a:rPr lang="ru-RU" sz="1200" dirty="0">
                <a:solidFill>
                  <a:srgbClr val="102C69"/>
                </a:solidFill>
                <a:latin typeface="HSE Sans" panose="02000000000000000000" pitchFamily="2" charset="0"/>
              </a:rPr>
              <a:t>Кандидат физико-математических наук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350C9B-157D-59BD-6C57-C90F8C3204BC}"/>
              </a:ext>
            </a:extLst>
          </p:cNvPr>
          <p:cNvSpPr txBox="1"/>
          <p:nvPr/>
        </p:nvSpPr>
        <p:spPr>
          <a:xfrm>
            <a:off x="8833282" y="4797408"/>
            <a:ext cx="2627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Александр Андреевич</a:t>
            </a:r>
          </a:p>
          <a:p>
            <a:pPr algn="ctr"/>
            <a:r>
              <a:rPr lang="ru-RU" sz="2000" dirty="0" err="1">
                <a:solidFill>
                  <a:srgbClr val="102C69"/>
                </a:solidFill>
                <a:latin typeface="HSE Sans" panose="02000000000000000000" pitchFamily="2" charset="0"/>
              </a:rPr>
              <a:t>Гиринский</a:t>
            </a:r>
            <a:endParaRPr lang="ru-RU" sz="20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r>
              <a:rPr lang="ru-RU" sz="1200" dirty="0">
                <a:solidFill>
                  <a:srgbClr val="102C69"/>
                </a:solidFill>
                <a:latin typeface="HSE Sans" panose="02000000000000000000" pitchFamily="2" charset="0"/>
              </a:rPr>
              <a:t>Заведующий кафедрой теории познания</a:t>
            </a:r>
          </a:p>
          <a:p>
            <a:r>
              <a:rPr lang="ru-RU" sz="1200" dirty="0">
                <a:solidFill>
                  <a:srgbClr val="102C69"/>
                </a:solidFill>
                <a:latin typeface="HSE Sans" panose="02000000000000000000" pitchFamily="2" charset="0"/>
              </a:rPr>
              <a:t>Преподаватель Лицея </a:t>
            </a:r>
          </a:p>
        </p:txBody>
      </p:sp>
      <p:pic>
        <p:nvPicPr>
          <p:cNvPr id="9" name="Рисунок 8" descr="Изображение выглядит как на открытом воздухе, строительст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7B306F7-89FC-CB7E-014A-45858427C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4697" y="2876490"/>
            <a:ext cx="1965845" cy="19159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1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0FCB3D2-D63B-4A40-90F2-1E8BD762C601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732546" y="1783562"/>
            <a:ext cx="93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Программы факультета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8E74B-6C65-109E-D9A8-EC8839DDE0B2}"/>
              </a:ext>
            </a:extLst>
          </p:cNvPr>
          <p:cNvSpPr txBox="1"/>
          <p:nvPr/>
        </p:nvSpPr>
        <p:spPr>
          <a:xfrm>
            <a:off x="839124" y="2524651"/>
            <a:ext cx="77964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«Клуб Эрудит. 4-7 классы»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«7 класс»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smtClean="0">
                <a:solidFill>
                  <a:srgbClr val="102C69"/>
                </a:solidFill>
                <a:latin typeface="HSE Sans" panose="02000000000000000000" pitchFamily="2" charset="0"/>
              </a:rPr>
              <a:t>Программа </a:t>
            </a: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8-9 классы»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«9 класс»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«10 класс»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«10-11 классы»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Программа «11 класс»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«Индивидуальный практикум»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«Проектно-творческая деятельность»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>
                <a:solidFill>
                  <a:srgbClr val="102C69"/>
                </a:solidFill>
                <a:latin typeface="HSE Sans" panose="02000000000000000000" pitchFamily="2" charset="0"/>
              </a:rPr>
              <a:t>«Интернет-школа. Онлайн-библиотека»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2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6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FA675A5-700E-4B7B-BF5D-4B2D493C2589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732546" y="1783562"/>
            <a:ext cx="93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Университетская система обучения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8E74B-6C65-109E-D9A8-EC8839DDE0B2}"/>
              </a:ext>
            </a:extLst>
          </p:cNvPr>
          <p:cNvSpPr txBox="1"/>
          <p:nvPr/>
        </p:nvSpPr>
        <p:spPr>
          <a:xfrm>
            <a:off x="803030" y="3152646"/>
            <a:ext cx="105071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4 модуля – 32 учебные недели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Контроль знаний – оперативный показатель успеваемости</a:t>
            </a:r>
          </a:p>
          <a:p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Личный рейтинг – успех в освоении дисциплин учебного плана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Авторские методические материалы – Онлайн-библиотека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295857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6E3B0A2B-D7A0-41F9-B8AA-A05431AC35BD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396960" y="1791101"/>
            <a:ext cx="93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Преференции и скидки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8E74B-6C65-109E-D9A8-EC8839DDE0B2}"/>
              </a:ext>
            </a:extLst>
          </p:cNvPr>
          <p:cNvSpPr txBox="1"/>
          <p:nvPr/>
        </p:nvSpPr>
        <p:spPr>
          <a:xfrm>
            <a:off x="711562" y="2867374"/>
            <a:ext cx="109996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Возможность поступления в Лицей НИУ ВШЭ без вступительных испытаний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Преференции по результатам интеллектуального Турнира «</a:t>
            </a:r>
            <a:r>
              <a:rPr lang="en-US" sz="2400" dirty="0">
                <a:solidFill>
                  <a:srgbClr val="102C69"/>
                </a:solidFill>
                <a:latin typeface="HSE Sans" panose="02000000000000000000" pitchFamily="2" charset="0"/>
              </a:rPr>
              <a:t>TESLA</a:t>
            </a: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»</a:t>
            </a:r>
          </a:p>
          <a:p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Обучение за счет средств факультета – 100%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Возможность поступления в бакалавриат НИУ ВШЭ со скидкой до 100%</a:t>
            </a:r>
          </a:p>
          <a:p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Переходящая скидка на каждую следующую возрастную программу – 10%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Скидка по результатам личного рейтинга по предметам – 50%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2400" dirty="0">
              <a:solidFill>
                <a:srgbClr val="102C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8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0E3F0DD-944D-49BA-840C-E34C6804DC4C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410337" y="1813510"/>
            <a:ext cx="93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Формат обучения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0459C-FC6B-273C-39B3-B7C72642AA89}"/>
              </a:ext>
            </a:extLst>
          </p:cNvPr>
          <p:cNvSpPr txBox="1"/>
          <p:nvPr/>
        </p:nvSpPr>
        <p:spPr>
          <a:xfrm>
            <a:off x="846090" y="2521396"/>
            <a:ext cx="93980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Офлайн – в аудитории с преподавателем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Онлайн – в режиме реального времени с преподавателем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Самостоятельное обучение – Онлайн-библиотека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Групповые занятия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Академическая группа – до 20 человек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Языковая группа – до 15 человек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solidFill>
                  <a:srgbClr val="102C69"/>
                </a:solidFill>
                <a:latin typeface="HSE Sans" panose="02000000000000000000" pitchFamily="2" charset="0"/>
              </a:rPr>
              <a:t>Группа 4-8 человек</a:t>
            </a:r>
          </a:p>
          <a:p>
            <a:endParaRPr lang="ru-RU" sz="1600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Индивидуальные занятия (1 человек)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670070-A4BC-8AF6-94B8-AB68464588D4}"/>
              </a:ext>
            </a:extLst>
          </p:cNvPr>
          <p:cNvSpPr txBox="1"/>
          <p:nvPr/>
        </p:nvSpPr>
        <p:spPr>
          <a:xfrm>
            <a:off x="6507332" y="5890180"/>
            <a:ext cx="4922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*</a:t>
            </a:r>
            <a:r>
              <a:rPr lang="ru-RU" sz="1400" dirty="0">
                <a:solidFill>
                  <a:srgbClr val="002060"/>
                </a:solidFill>
              </a:rPr>
              <a:t>Для программы «Клуб Эрудит. 4-7 классы» предусмотрен только офлайн формат в академической группе</a:t>
            </a:r>
          </a:p>
        </p:txBody>
      </p:sp>
    </p:spTree>
    <p:extLst>
      <p:ext uri="{BB962C8B-B14F-4D97-AF65-F5344CB8AC3E}">
        <p14:creationId xmlns:p14="http://schemas.microsoft.com/office/powerpoint/2010/main" val="120921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4B40-5642-01F2-2D90-E7B5D03DF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D6B080-E6B5-C5C3-C128-65D125EDE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contourW="12700"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AEAB314-CA5E-4FDD-9479-B895565F936E}" type="mathplaceholder">
                        <a:rPr lang="ru-RU" i="1" smtClean="0">
                          <a:latin typeface="Cambria Math" panose="02040503050406030204" pitchFamily="18" charset="0"/>
                        </a:rPr>
                        <a:t>Место для уравнения.</a:t>
                      </a:fld>
                    </m:oMath>
                  </m:oMathPara>
                </a14:m>
                <a:endParaRPr lang="ru-RU" dirty="0">
                  <a:latin typeface="HSE Sans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7C477E03-35C8-D882-8A32-C68C9831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53" y="444600"/>
                <a:ext cx="10999694" cy="5968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335543-F937-4A90-D937-AB2961647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1399" y="639762"/>
            <a:ext cx="691147" cy="691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BBB5AE-4604-07C9-690A-7BCBB3FD5BE2}"/>
              </a:ext>
            </a:extLst>
          </p:cNvPr>
          <p:cNvSpPr txBox="1"/>
          <p:nvPr/>
        </p:nvSpPr>
        <p:spPr>
          <a:xfrm>
            <a:off x="1840830" y="662169"/>
            <a:ext cx="267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Факультет </a:t>
            </a:r>
          </a:p>
          <a:p>
            <a:r>
              <a:rPr lang="ru-RU" dirty="0">
                <a:solidFill>
                  <a:srgbClr val="102C69"/>
                </a:solidFill>
                <a:latin typeface="HSE Sans" panose="02000000000000000000" pitchFamily="2" charset="0"/>
              </a:rPr>
              <a:t>довузовской подготовки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4E755-BAD7-1454-911A-F5DB303923E1}"/>
              </a:ext>
            </a:extLst>
          </p:cNvPr>
          <p:cNvSpPr txBox="1"/>
          <p:nvPr/>
        </p:nvSpPr>
        <p:spPr>
          <a:xfrm>
            <a:off x="1410337" y="1813510"/>
            <a:ext cx="9398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02C69"/>
                </a:solidFill>
                <a:latin typeface="HSE Sans" panose="02000000000000000000" pitchFamily="2" charset="0"/>
              </a:rPr>
              <a:t>Личный рейтинг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E24B3D-1396-D829-9768-3EAAEF1568EE}"/>
              </a:ext>
            </a:extLst>
          </p:cNvPr>
          <p:cNvSpPr txBox="1"/>
          <p:nvPr/>
        </p:nvSpPr>
        <p:spPr>
          <a:xfrm>
            <a:off x="1041399" y="2740363"/>
            <a:ext cx="1055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Система </a:t>
            </a:r>
            <a:r>
              <a:rPr lang="ru-RU" sz="2400" dirty="0" err="1">
                <a:solidFill>
                  <a:srgbClr val="102C69"/>
                </a:solidFill>
                <a:latin typeface="HSE Sans" panose="02000000000000000000" pitchFamily="2" charset="0"/>
              </a:rPr>
              <a:t>помодульного</a:t>
            </a: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 оценивания уровня освоения программы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Возможность сравнить свои результаты относительно других слушателей в сопоставимых условиях по каждому предмету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Оперативный показатель успеваемости 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Мотивация к активному освоению образовательной программы </a:t>
            </a:r>
          </a:p>
          <a:p>
            <a:endParaRPr lang="ru-RU" dirty="0">
              <a:solidFill>
                <a:srgbClr val="102C69"/>
              </a:solidFill>
              <a:latin typeface="HSE Sans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102C69"/>
                </a:solidFill>
                <a:latin typeface="HSE Sans" panose="02000000000000000000" pitchFamily="2" charset="0"/>
              </a:rPr>
              <a:t>Основание для предоставления скидок и преференций</a:t>
            </a:r>
          </a:p>
        </p:txBody>
      </p:sp>
    </p:spTree>
    <p:extLst>
      <p:ext uri="{BB962C8B-B14F-4D97-AF65-F5344CB8AC3E}">
        <p14:creationId xmlns:p14="http://schemas.microsoft.com/office/powerpoint/2010/main" val="409481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1167</Words>
  <Application>Microsoft Office PowerPoint</Application>
  <PresentationFormat>Широкоэкранный</PresentationFormat>
  <Paragraphs>379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HSE Sans</vt:lpstr>
      <vt:lpstr>Wingdings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Землянухина Дарья Валерьевна</dc:creator>
  <cp:lastModifiedBy>Коннова Татьяна Олеговна</cp:lastModifiedBy>
  <cp:revision>42</cp:revision>
  <cp:lastPrinted>2023-04-12T09:19:06Z</cp:lastPrinted>
  <dcterms:created xsi:type="dcterms:W3CDTF">2022-08-26T09:17:03Z</dcterms:created>
  <dcterms:modified xsi:type="dcterms:W3CDTF">2023-04-13T11:07:45Z</dcterms:modified>
</cp:coreProperties>
</file>